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19"/>
  </p:notesMasterIdLst>
  <p:sldIdLst>
    <p:sldId id="256" r:id="rId2"/>
    <p:sldId id="257" r:id="rId3"/>
    <p:sldId id="258" r:id="rId4"/>
    <p:sldId id="265" r:id="rId5"/>
    <p:sldId id="266" r:id="rId6"/>
    <p:sldId id="268" r:id="rId7"/>
    <p:sldId id="269" r:id="rId8"/>
    <p:sldId id="270" r:id="rId9"/>
    <p:sldId id="272" r:id="rId10"/>
    <p:sldId id="273" r:id="rId11"/>
    <p:sldId id="262" r:id="rId12"/>
    <p:sldId id="263" r:id="rId13"/>
    <p:sldId id="261" r:id="rId14"/>
    <p:sldId id="260" r:id="rId15"/>
    <p:sldId id="259" r:id="rId16"/>
    <p:sldId id="267"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A547A1-2FDC-4635-BF06-34C5D152D1E4}" v="652" dt="2024-12-09T04:49:33.502"/>
    <p1510:client id="{9A45446C-E939-0F22-0425-9E5AFA25EC9D}" v="61" dt="2024-12-08T23:40:57.404"/>
    <p1510:client id="{D1CA6FED-C460-29FD-AFF8-0BBB70B0E293}" v="596" dt="2024-12-09T04:48:06.8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png>
</file>

<file path=ppt/media/image3.sv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35F00C-A391-4CA1-B1FC-239BA76DF638}" type="datetimeFigureOut">
              <a:rPr lang="en-US" smtClean="0"/>
              <a:t>12/8/2024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9A3543-F5B5-4C3A-92D3-5E3F5632C41D}" type="slidenum">
              <a:rPr lang="en-US" smtClean="0"/>
              <a:t>‹#›</a:t>
            </a:fld>
            <a:endParaRPr lang="en-US"/>
          </a:p>
        </p:txBody>
      </p:sp>
    </p:spTree>
    <p:extLst>
      <p:ext uri="{BB962C8B-B14F-4D97-AF65-F5344CB8AC3E}">
        <p14:creationId xmlns:p14="http://schemas.microsoft.com/office/powerpoint/2010/main" val="25429231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69A3543-F5B5-4C3A-92D3-5E3F5632C41D}" type="slidenum">
              <a:rPr lang="en-US" smtClean="0"/>
              <a:t>1</a:t>
            </a:fld>
            <a:endParaRPr lang="en-US"/>
          </a:p>
        </p:txBody>
      </p:sp>
    </p:spTree>
    <p:extLst>
      <p:ext uri="{BB962C8B-B14F-4D97-AF65-F5344CB8AC3E}">
        <p14:creationId xmlns:p14="http://schemas.microsoft.com/office/powerpoint/2010/main" val="32290213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69A3543-F5B5-4C3A-92D3-5E3F5632C41D}" type="slidenum">
              <a:rPr lang="en-US" smtClean="0"/>
              <a:t>3</a:t>
            </a:fld>
            <a:endParaRPr lang="en-US"/>
          </a:p>
        </p:txBody>
      </p:sp>
    </p:spTree>
    <p:extLst>
      <p:ext uri="{BB962C8B-B14F-4D97-AF65-F5344CB8AC3E}">
        <p14:creationId xmlns:p14="http://schemas.microsoft.com/office/powerpoint/2010/main" val="4124205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69A3543-F5B5-4C3A-92D3-5E3F5632C41D}" type="slidenum">
              <a:rPr lang="en-US" smtClean="0"/>
              <a:t>9</a:t>
            </a:fld>
            <a:endParaRPr lang="en-US"/>
          </a:p>
        </p:txBody>
      </p:sp>
    </p:spTree>
    <p:extLst>
      <p:ext uri="{BB962C8B-B14F-4D97-AF65-F5344CB8AC3E}">
        <p14:creationId xmlns:p14="http://schemas.microsoft.com/office/powerpoint/2010/main" val="18227653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12/8/2024</a:t>
            </a:fld>
            <a:endParaRPr lang="en-US"/>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93275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12/8/2024</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96879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12/8/2024</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061865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12/8/2024</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40275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12/8/2024</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001195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12/8/2024</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0712453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12/8/2024</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175876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12/8/2024</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767298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12/8/2024</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1953635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12/8/2024</a:t>
            </a:fld>
            <a:endParaRPr lang="en-US"/>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41399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12/8/2024</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56498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12/8/2024</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4259567262"/>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rive.google.com/file/d/1N868Ywg2DoeJxDqoafUq4yD8Y9T2k0pZ/view?usp=sharing"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F1387DA-89A2-B1E3-B548-372705DDF93C}"/>
              </a:ext>
            </a:extLst>
          </p:cNvPr>
          <p:cNvPicPr>
            <a:picLocks noChangeAspect="1"/>
          </p:cNvPicPr>
          <p:nvPr/>
        </p:nvPicPr>
        <p:blipFill>
          <a:blip r:embed="rId3"/>
          <a:srcRect l="2626" r="8261"/>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65F5E5-0460-31EF-B187-D4C80D726D9F}"/>
              </a:ext>
            </a:extLst>
          </p:cNvPr>
          <p:cNvSpPr>
            <a:spLocks noGrp="1"/>
          </p:cNvSpPr>
          <p:nvPr>
            <p:ph type="ctrTitle"/>
          </p:nvPr>
        </p:nvSpPr>
        <p:spPr>
          <a:xfrm>
            <a:off x="477981" y="1122363"/>
            <a:ext cx="4023360" cy="3204134"/>
          </a:xfrm>
        </p:spPr>
        <p:txBody>
          <a:bodyPr vert="horz" lIns="91440" tIns="45720" rIns="91440" bIns="45720" rtlCol="0" anchor="b">
            <a:normAutofit/>
          </a:bodyPr>
          <a:lstStyle/>
          <a:p>
            <a:r>
              <a:rPr lang="en-US" sz="4800">
                <a:latin typeface="Times New Roman"/>
                <a:cs typeface="Times New Roman"/>
              </a:rPr>
              <a:t>INFO 5100</a:t>
            </a:r>
          </a:p>
        </p:txBody>
      </p:sp>
      <p:sp>
        <p:nvSpPr>
          <p:cNvPr id="3" name="Subtitle 2">
            <a:extLst>
              <a:ext uri="{FF2B5EF4-FFF2-40B4-BE49-F238E27FC236}">
                <a16:creationId xmlns:a16="http://schemas.microsoft.com/office/drawing/2014/main" id="{0590F646-BC77-DA52-36F8-C79F47D53DBF}"/>
              </a:ext>
            </a:extLst>
          </p:cNvPr>
          <p:cNvSpPr>
            <a:spLocks noGrp="1"/>
          </p:cNvSpPr>
          <p:nvPr>
            <p:ph type="subTitle" idx="1"/>
          </p:nvPr>
        </p:nvSpPr>
        <p:spPr>
          <a:xfrm>
            <a:off x="477980" y="4872922"/>
            <a:ext cx="4023359" cy="1208141"/>
          </a:xfrm>
        </p:spPr>
        <p:txBody>
          <a:bodyPr vert="horz" lIns="91440" tIns="45720" rIns="91440" bIns="45720" rtlCol="0">
            <a:normAutofit/>
          </a:bodyPr>
          <a:lstStyle/>
          <a:p>
            <a:r>
              <a:rPr lang="en-US" sz="2000">
                <a:latin typeface="Times New Roman"/>
                <a:cs typeface="Times New Roman"/>
              </a:rPr>
              <a:t>Application Engineering and Development</a:t>
            </a:r>
          </a:p>
          <a:p>
            <a:r>
              <a:rPr lang="en-US" sz="2000">
                <a:latin typeface="Times New Roman"/>
                <a:cs typeface="Times New Roman"/>
              </a:rPr>
              <a:t>Final Project Presentation</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2">
              <a:lumMod val="25000"/>
              <a:lumOff val="75000"/>
            </a:schemeClr>
          </a:solidFill>
          <a:ln w="3175">
            <a:solidFill>
              <a:schemeClr val="tx2">
                <a:lumMod val="25000"/>
                <a:lumOff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DECB9B13-B15E-0916-85A6-8F0C9C6194AE}"/>
              </a:ext>
            </a:extLst>
          </p:cNvPr>
          <p:cNvSpPr txBox="1"/>
          <p:nvPr/>
        </p:nvSpPr>
        <p:spPr>
          <a:xfrm>
            <a:off x="7328835" y="4546920"/>
            <a:ext cx="4766137" cy="1785104"/>
          </a:xfrm>
          <a:prstGeom prst="rect">
            <a:avLst/>
          </a:prstGeom>
          <a:noFill/>
        </p:spPr>
        <p:txBody>
          <a:bodyPr wrap="square" lIns="91440" tIns="45720" rIns="91440" bIns="45720" rtlCol="0" anchor="t">
            <a:spAutoFit/>
          </a:bodyPr>
          <a:lstStyle/>
          <a:p>
            <a:pPr algn="ctr">
              <a:spcAft>
                <a:spcPts val="600"/>
              </a:spcAft>
            </a:pPr>
            <a:r>
              <a:rPr lang="en-US" b="1" u="sng">
                <a:latin typeface="Times New Roman"/>
                <a:cs typeface="Times New Roman"/>
              </a:rPr>
              <a:t>Team No: 44</a:t>
            </a:r>
          </a:p>
          <a:p>
            <a:pPr algn="ctr">
              <a:spcAft>
                <a:spcPts val="600"/>
              </a:spcAft>
            </a:pPr>
            <a:endParaRPr lang="en-US" b="1">
              <a:latin typeface="Times New Roman"/>
              <a:cs typeface="Times New Roman"/>
            </a:endParaRPr>
          </a:p>
          <a:p>
            <a:pPr algn="ctr">
              <a:spcAft>
                <a:spcPts val="600"/>
              </a:spcAft>
            </a:pPr>
            <a:r>
              <a:rPr lang="en-US" b="1">
                <a:latin typeface="Times New Roman"/>
                <a:cs typeface="Times New Roman"/>
              </a:rPr>
              <a:t>Sai Guna Vardhan </a:t>
            </a:r>
            <a:r>
              <a:rPr lang="en-US" b="1" err="1">
                <a:latin typeface="Times New Roman"/>
                <a:cs typeface="Times New Roman"/>
              </a:rPr>
              <a:t>Vudatala</a:t>
            </a:r>
            <a:r>
              <a:rPr lang="en-US" b="1">
                <a:latin typeface="Times New Roman"/>
                <a:cs typeface="Times New Roman"/>
              </a:rPr>
              <a:t> - 00201897</a:t>
            </a:r>
          </a:p>
          <a:p>
            <a:pPr algn="ctr">
              <a:spcAft>
                <a:spcPts val="600"/>
              </a:spcAft>
            </a:pPr>
            <a:r>
              <a:rPr lang="en-US" b="1">
                <a:latin typeface="Times New Roman"/>
                <a:cs typeface="Times New Roman"/>
              </a:rPr>
              <a:t>Varun Teja </a:t>
            </a:r>
            <a:r>
              <a:rPr lang="en-US" b="1" err="1">
                <a:latin typeface="Times New Roman"/>
                <a:cs typeface="Times New Roman"/>
              </a:rPr>
              <a:t>Kalakoti</a:t>
            </a:r>
            <a:r>
              <a:rPr lang="en-US" b="1">
                <a:latin typeface="Times New Roman"/>
                <a:cs typeface="Times New Roman"/>
              </a:rPr>
              <a:t> - 002050659</a:t>
            </a:r>
          </a:p>
          <a:p>
            <a:pPr algn="ctr">
              <a:spcAft>
                <a:spcPts val="600"/>
              </a:spcAft>
            </a:pPr>
            <a:r>
              <a:rPr lang="en-US" b="1" err="1">
                <a:latin typeface="Times New Roman"/>
                <a:cs typeface="Times New Roman"/>
              </a:rPr>
              <a:t>Hotragn</a:t>
            </a:r>
            <a:r>
              <a:rPr lang="en-US" b="1">
                <a:latin typeface="Times New Roman"/>
                <a:cs typeface="Times New Roman"/>
              </a:rPr>
              <a:t> </a:t>
            </a:r>
            <a:r>
              <a:rPr lang="en-US" b="1" err="1">
                <a:latin typeface="Times New Roman"/>
                <a:cs typeface="Times New Roman"/>
              </a:rPr>
              <a:t>Pettugani</a:t>
            </a:r>
            <a:r>
              <a:rPr lang="en-US" b="1">
                <a:latin typeface="Times New Roman"/>
                <a:cs typeface="Times New Roman"/>
              </a:rPr>
              <a:t> - 002301712</a:t>
            </a:r>
          </a:p>
        </p:txBody>
      </p:sp>
      <p:sp>
        <p:nvSpPr>
          <p:cNvPr id="6" name="TextBox 5">
            <a:extLst>
              <a:ext uri="{FF2B5EF4-FFF2-40B4-BE49-F238E27FC236}">
                <a16:creationId xmlns:a16="http://schemas.microsoft.com/office/drawing/2014/main" id="{703C97CB-4976-BC38-A341-EF44257C7E3E}"/>
              </a:ext>
            </a:extLst>
          </p:cNvPr>
          <p:cNvSpPr txBox="1"/>
          <p:nvPr/>
        </p:nvSpPr>
        <p:spPr>
          <a:xfrm>
            <a:off x="580105" y="814649"/>
            <a:ext cx="11513575" cy="1446550"/>
          </a:xfrm>
          <a:prstGeom prst="rect">
            <a:avLst/>
          </a:prstGeom>
          <a:noFill/>
        </p:spPr>
        <p:txBody>
          <a:bodyPr wrap="square" rtlCol="0">
            <a:spAutoFit/>
          </a:bodyPr>
          <a:lstStyle/>
          <a:p>
            <a:r>
              <a:rPr lang="en-US" sz="4400" b="1">
                <a:latin typeface="Times New Roman"/>
                <a:ea typeface="Calibri" panose="020F0502020204030204" pitchFamily="34" charset="0"/>
                <a:cs typeface="Times New Roman"/>
              </a:rPr>
              <a:t>SUPPLY CHAIN MANAGEMENT IN HEALTH CARE</a:t>
            </a:r>
          </a:p>
        </p:txBody>
      </p:sp>
    </p:spTree>
    <p:extLst>
      <p:ext uri="{BB962C8B-B14F-4D97-AF65-F5344CB8AC3E}">
        <p14:creationId xmlns:p14="http://schemas.microsoft.com/office/powerpoint/2010/main" val="199742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950E4B-5507-3D55-FCD0-15C298AB84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FA6CD1-F6F2-24CF-9C7C-9D5249C7B7EF}"/>
              </a:ext>
            </a:extLst>
          </p:cNvPr>
          <p:cNvSpPr>
            <a:spLocks noGrp="1"/>
          </p:cNvSpPr>
          <p:nvPr>
            <p:ph type="title"/>
          </p:nvPr>
        </p:nvSpPr>
        <p:spPr/>
        <p:txBody>
          <a:bodyPr/>
          <a:lstStyle/>
          <a:p>
            <a:r>
              <a:rPr lang="en-US" b="1">
                <a:latin typeface="Times New Roman"/>
                <a:cs typeface="Times New Roman"/>
              </a:rPr>
              <a:t>Design and Implementation Techniques</a:t>
            </a:r>
          </a:p>
        </p:txBody>
      </p:sp>
      <p:sp>
        <p:nvSpPr>
          <p:cNvPr id="3" name="Content Placeholder 2">
            <a:extLst>
              <a:ext uri="{FF2B5EF4-FFF2-40B4-BE49-F238E27FC236}">
                <a16:creationId xmlns:a16="http://schemas.microsoft.com/office/drawing/2014/main" id="{D1BA4C8A-27B6-C00D-5AD8-DAA2C9798F11}"/>
              </a:ext>
            </a:extLst>
          </p:cNvPr>
          <p:cNvSpPr>
            <a:spLocks noGrp="1"/>
          </p:cNvSpPr>
          <p:nvPr>
            <p:ph idx="1"/>
          </p:nvPr>
        </p:nvSpPr>
        <p:spPr>
          <a:xfrm>
            <a:off x="1115568" y="2360037"/>
            <a:ext cx="4842780" cy="3694176"/>
          </a:xfrm>
        </p:spPr>
        <p:txBody>
          <a:bodyPr vert="horz" lIns="91440" tIns="45720" rIns="91440" bIns="45720" rtlCol="0" anchor="t">
            <a:noAutofit/>
          </a:bodyPr>
          <a:lstStyle/>
          <a:p>
            <a:pPr marL="0" indent="0">
              <a:buNone/>
            </a:pPr>
            <a:r>
              <a:rPr lang="en-US" sz="1400" b="1">
                <a:latin typeface="Times New Roman" panose="02020603050405020304" pitchFamily="18" charset="0"/>
                <a:cs typeface="Times New Roman" panose="02020603050405020304" pitchFamily="18" charset="0"/>
              </a:rPr>
              <a:t>5. Code generation</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Code Organization</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Package Structure</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Enterprise-level packages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Organization-specific components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Role-based implementations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Workflow management</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Modularity</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Independent components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Loose coupling</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High cohesion</a:t>
            </a:r>
          </a:p>
        </p:txBody>
      </p:sp>
      <p:sp>
        <p:nvSpPr>
          <p:cNvPr id="4" name="Content Placeholder 2">
            <a:extLst>
              <a:ext uri="{FF2B5EF4-FFF2-40B4-BE49-F238E27FC236}">
                <a16:creationId xmlns:a16="http://schemas.microsoft.com/office/drawing/2014/main" id="{DE150F6B-C446-7FDD-9529-2A35CD700213}"/>
              </a:ext>
            </a:extLst>
          </p:cNvPr>
          <p:cNvSpPr txBox="1">
            <a:spLocks/>
          </p:cNvSpPr>
          <p:nvPr/>
        </p:nvSpPr>
        <p:spPr>
          <a:xfrm>
            <a:off x="5958348" y="2360037"/>
            <a:ext cx="5604780" cy="3694176"/>
          </a:xfrm>
          <a:prstGeom prst="rect">
            <a:avLst/>
          </a:prstGeom>
        </p:spPr>
        <p:txBody>
          <a:bodyPr vert="horz" lIns="91440" tIns="45720" rIns="91440" bIns="45720" rtlCol="0" anchor="t">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a:latin typeface="Times New Roman" panose="02020603050405020304" pitchFamily="18" charset="0"/>
                <a:cs typeface="Times New Roman" panose="02020603050405020304" pitchFamily="18" charset="0"/>
              </a:rPr>
              <a:t>6. Best Practices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Code Quality</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Clear naming conventions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Consistent documentation</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Code reusability</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Performance</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Efficient data structures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Optimized algorithms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Resource management</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Maintainability</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Modular design</a:t>
            </a:r>
          </a:p>
        </p:txBody>
      </p:sp>
    </p:spTree>
    <p:extLst>
      <p:ext uri="{BB962C8B-B14F-4D97-AF65-F5344CB8AC3E}">
        <p14:creationId xmlns:p14="http://schemas.microsoft.com/office/powerpoint/2010/main" val="2096739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C1A1C5D3-C053-4EE9-BE1A-419B6E27CC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5AD7449-E535-7D63-AEC4-AA1D6249C7AC}"/>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r>
              <a:rPr lang="en-US" b="1" dirty="0">
                <a:latin typeface="Times New Roman"/>
                <a:cs typeface="Times New Roman"/>
              </a:rPr>
              <a:t>UML</a:t>
            </a:r>
          </a:p>
        </p:txBody>
      </p:sp>
      <p:sp>
        <p:nvSpPr>
          <p:cNvPr id="17" name="Rectangle: Rounded Corners 16">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pic>
        <p:nvPicPr>
          <p:cNvPr id="4" name="Content Placeholder 3" descr="A screenshot of a computer&#10;&#10;Description automatically generated">
            <a:extLst>
              <a:ext uri="{FF2B5EF4-FFF2-40B4-BE49-F238E27FC236}">
                <a16:creationId xmlns:a16="http://schemas.microsoft.com/office/drawing/2014/main" id="{B8AF158E-FF15-9624-399C-8B11D89E31AD}"/>
              </a:ext>
            </a:extLst>
          </p:cNvPr>
          <p:cNvPicPr>
            <a:picLocks noGrp="1" noChangeAspect="1"/>
          </p:cNvPicPr>
          <p:nvPr>
            <p:ph idx="1"/>
          </p:nvPr>
        </p:nvPicPr>
        <p:blipFill>
          <a:blip r:embed="rId2"/>
          <a:stretch>
            <a:fillRect/>
          </a:stretch>
        </p:blipFill>
        <p:spPr>
          <a:xfrm>
            <a:off x="385572" y="2753583"/>
            <a:ext cx="11420856" cy="3693115"/>
          </a:xfrm>
          <a:prstGeom prst="rect">
            <a:avLst/>
          </a:prstGeom>
        </p:spPr>
      </p:pic>
      <p:sp>
        <p:nvSpPr>
          <p:cNvPr id="5" name="TextBox 4">
            <a:extLst>
              <a:ext uri="{FF2B5EF4-FFF2-40B4-BE49-F238E27FC236}">
                <a16:creationId xmlns:a16="http://schemas.microsoft.com/office/drawing/2014/main" id="{C4108780-A046-DA79-A299-E6690AC320E6}"/>
              </a:ext>
            </a:extLst>
          </p:cNvPr>
          <p:cNvSpPr txBox="1"/>
          <p:nvPr/>
        </p:nvSpPr>
        <p:spPr>
          <a:xfrm>
            <a:off x="5419725" y="22098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hlinkClick r:id="rId3"/>
              </a:rPr>
              <a:t>Link to diagram</a:t>
            </a:r>
            <a:endParaRPr lang="en-US"/>
          </a:p>
        </p:txBody>
      </p:sp>
    </p:spTree>
    <p:extLst>
      <p:ext uri="{BB962C8B-B14F-4D97-AF65-F5344CB8AC3E}">
        <p14:creationId xmlns:p14="http://schemas.microsoft.com/office/powerpoint/2010/main" val="3069792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37405-6A70-9214-2243-3D0B75D0DFFA}"/>
              </a:ext>
            </a:extLst>
          </p:cNvPr>
          <p:cNvSpPr>
            <a:spLocks noGrp="1"/>
          </p:cNvSpPr>
          <p:nvPr>
            <p:ph type="title"/>
          </p:nvPr>
        </p:nvSpPr>
        <p:spPr/>
        <p:txBody>
          <a:bodyPr/>
          <a:lstStyle/>
          <a:p>
            <a:r>
              <a:rPr lang="en-US">
                <a:latin typeface="Times New Roman"/>
                <a:cs typeface="Times New Roman"/>
              </a:rPr>
              <a:t>High-Level Component Diagram</a:t>
            </a:r>
          </a:p>
        </p:txBody>
      </p:sp>
      <p:pic>
        <p:nvPicPr>
          <p:cNvPr id="4" name="Content Placeholder 3" descr="A diagram of a company&#10;&#10;Description automatically generated">
            <a:extLst>
              <a:ext uri="{FF2B5EF4-FFF2-40B4-BE49-F238E27FC236}">
                <a16:creationId xmlns:a16="http://schemas.microsoft.com/office/drawing/2014/main" id="{A5F90EA9-081A-D2F3-0734-4A369E50F381}"/>
              </a:ext>
            </a:extLst>
          </p:cNvPr>
          <p:cNvPicPr>
            <a:picLocks noGrp="1" noChangeAspect="1"/>
          </p:cNvPicPr>
          <p:nvPr>
            <p:ph idx="1"/>
          </p:nvPr>
        </p:nvPicPr>
        <p:blipFill>
          <a:blip r:embed="rId2"/>
          <a:stretch>
            <a:fillRect/>
          </a:stretch>
        </p:blipFill>
        <p:spPr>
          <a:xfrm>
            <a:off x="587419" y="2284295"/>
            <a:ext cx="11146934" cy="4352853"/>
          </a:xfrm>
        </p:spPr>
      </p:pic>
    </p:spTree>
    <p:extLst>
      <p:ext uri="{BB962C8B-B14F-4D97-AF65-F5344CB8AC3E}">
        <p14:creationId xmlns:p14="http://schemas.microsoft.com/office/powerpoint/2010/main" val="2177997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52CC465-1BCE-F7F2-5DA6-32CE42CEF30D}"/>
              </a:ext>
            </a:extLst>
          </p:cNvPr>
          <p:cNvSpPr txBox="1">
            <a:spLocks/>
          </p:cNvSpPr>
          <p:nvPr/>
        </p:nvSpPr>
        <p:spPr>
          <a:xfrm>
            <a:off x="151085" y="96356"/>
            <a:ext cx="4018407" cy="642600"/>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Times New Roman"/>
                <a:cs typeface="Times New Roman"/>
              </a:rPr>
              <a:t>Use Cases</a:t>
            </a:r>
          </a:p>
        </p:txBody>
      </p:sp>
      <p:sp>
        <p:nvSpPr>
          <p:cNvPr id="13" name="TextBox 12">
            <a:extLst>
              <a:ext uri="{FF2B5EF4-FFF2-40B4-BE49-F238E27FC236}">
                <a16:creationId xmlns:a16="http://schemas.microsoft.com/office/drawing/2014/main" id="{235E79B8-4783-21C5-C695-25A55C487FFE}"/>
              </a:ext>
            </a:extLst>
          </p:cNvPr>
          <p:cNvSpPr txBox="1"/>
          <p:nvPr/>
        </p:nvSpPr>
        <p:spPr>
          <a:xfrm>
            <a:off x="161618" y="692407"/>
            <a:ext cx="4021393" cy="5599097"/>
          </a:xfrm>
          <a:prstGeom prst="rect">
            <a:avLst/>
          </a:prstGeom>
          <a:noFill/>
        </p:spPr>
        <p:txBody>
          <a:bodyPr wrap="square" lIns="91440" tIns="45720" rIns="91440" bIns="45720" rtlCol="0" anchor="t">
            <a:spAutoFit/>
          </a:bodyPr>
          <a:lstStyle/>
          <a:p>
            <a:pPr>
              <a:lnSpc>
                <a:spcPct val="150000"/>
              </a:lnSpc>
            </a:pPr>
            <a:r>
              <a:rPr lang="en-US" sz="1200" b="1">
                <a:latin typeface="Times New Roman"/>
                <a:cs typeface="Times New Roman"/>
              </a:rPr>
              <a:t>Easy Use Case: Blood Supply Request</a:t>
            </a:r>
          </a:p>
          <a:p>
            <a:pPr>
              <a:lnSpc>
                <a:spcPct val="150000"/>
              </a:lnSpc>
            </a:pPr>
            <a:r>
              <a:rPr lang="en-US" sz="1200" b="1">
                <a:latin typeface="Times New Roman"/>
                <a:cs typeface="Times New Roman"/>
              </a:rPr>
              <a:t>Actor</a:t>
            </a:r>
            <a:r>
              <a:rPr lang="en-US" sz="1200">
                <a:latin typeface="Times New Roman"/>
                <a:cs typeface="Times New Roman"/>
              </a:rPr>
              <a:t>: Hospital Administrator</a:t>
            </a:r>
          </a:p>
          <a:p>
            <a:pPr>
              <a:lnSpc>
                <a:spcPct val="150000"/>
              </a:lnSpc>
            </a:pPr>
            <a:r>
              <a:rPr lang="en-US" sz="1200" b="1">
                <a:latin typeface="Times New Roman"/>
                <a:cs typeface="Times New Roman"/>
              </a:rPr>
              <a:t>Preconditions</a:t>
            </a:r>
            <a:r>
              <a:rPr lang="en-US" sz="1200">
                <a:latin typeface="Times New Roman"/>
                <a:cs typeface="Times New Roman"/>
              </a:rPr>
              <a:t>:</a:t>
            </a:r>
          </a:p>
          <a:p>
            <a:pPr>
              <a:lnSpc>
                <a:spcPct val="150000"/>
              </a:lnSpc>
              <a:buFont typeface="Arial" panose="020B0604020202020204" pitchFamily="34" charset="0"/>
              <a:buChar char="•"/>
            </a:pPr>
            <a:r>
              <a:rPr lang="en-US" sz="1200">
                <a:latin typeface="Times New Roman"/>
                <a:cs typeface="Times New Roman"/>
              </a:rPr>
              <a:t>User has valid system credentials</a:t>
            </a:r>
          </a:p>
          <a:p>
            <a:pPr>
              <a:lnSpc>
                <a:spcPct val="150000"/>
              </a:lnSpc>
              <a:buFont typeface="Arial" panose="020B0604020202020204" pitchFamily="34" charset="0"/>
              <a:buChar char="•"/>
            </a:pPr>
            <a:r>
              <a:rPr lang="en-US" sz="1200">
                <a:latin typeface="Times New Roman"/>
                <a:cs typeface="Times New Roman"/>
              </a:rPr>
              <a:t>User has Hospital Administrator role</a:t>
            </a:r>
          </a:p>
          <a:p>
            <a:pPr>
              <a:lnSpc>
                <a:spcPct val="150000"/>
              </a:lnSpc>
            </a:pPr>
            <a:r>
              <a:rPr lang="en-US" sz="1200" b="1">
                <a:latin typeface="Times New Roman"/>
                <a:cs typeface="Times New Roman"/>
              </a:rPr>
              <a:t>Basic Flow</a:t>
            </a:r>
            <a:r>
              <a:rPr lang="en-US" sz="1200">
                <a:latin typeface="Times New Roman"/>
                <a:cs typeface="Times New Roman"/>
              </a:rPr>
              <a:t>:</a:t>
            </a:r>
          </a:p>
          <a:p>
            <a:pPr>
              <a:lnSpc>
                <a:spcPct val="150000"/>
              </a:lnSpc>
              <a:buFont typeface="+mj-lt"/>
              <a:buAutoNum type="arabicPeriod"/>
            </a:pPr>
            <a:r>
              <a:rPr lang="en-US" sz="1200">
                <a:latin typeface="Times New Roman"/>
                <a:cs typeface="Times New Roman"/>
              </a:rPr>
              <a:t>Administrator logs into the system</a:t>
            </a:r>
          </a:p>
          <a:p>
            <a:pPr>
              <a:lnSpc>
                <a:spcPct val="150000"/>
              </a:lnSpc>
              <a:buFont typeface="+mj-lt"/>
              <a:buAutoNum type="arabicPeriod"/>
            </a:pPr>
            <a:r>
              <a:rPr lang="en-US" sz="1200">
                <a:latin typeface="Times New Roman"/>
                <a:cs typeface="Times New Roman"/>
              </a:rPr>
              <a:t>Navigates to Blood Supply Management section</a:t>
            </a:r>
          </a:p>
          <a:p>
            <a:pPr>
              <a:lnSpc>
                <a:spcPct val="150000"/>
              </a:lnSpc>
              <a:buFont typeface="+mj-lt"/>
              <a:buAutoNum type="arabicPeriod"/>
            </a:pPr>
            <a:r>
              <a:rPr lang="en-US" sz="1200">
                <a:latin typeface="Times New Roman"/>
                <a:cs typeface="Times New Roman"/>
              </a:rPr>
              <a:t>Creates new blood supply request</a:t>
            </a:r>
          </a:p>
          <a:p>
            <a:pPr>
              <a:lnSpc>
                <a:spcPct val="150000"/>
              </a:lnSpc>
              <a:buFont typeface="+mj-lt"/>
              <a:buAutoNum type="arabicPeriod"/>
            </a:pPr>
            <a:r>
              <a:rPr lang="en-US" sz="1200">
                <a:latin typeface="Times New Roman"/>
                <a:cs typeface="Times New Roman"/>
              </a:rPr>
              <a:t>Enters required details: </a:t>
            </a:r>
          </a:p>
          <a:p>
            <a:pPr marL="742950" lvl="1" indent="-285750">
              <a:lnSpc>
                <a:spcPct val="150000"/>
              </a:lnSpc>
              <a:buFont typeface="+mj-lt"/>
              <a:buAutoNum type="arabicPeriod"/>
            </a:pPr>
            <a:r>
              <a:rPr lang="en-US" sz="1200">
                <a:latin typeface="Times New Roman"/>
                <a:cs typeface="Times New Roman"/>
              </a:rPr>
              <a:t>Blood type</a:t>
            </a:r>
          </a:p>
          <a:p>
            <a:pPr marL="742950" lvl="1" indent="-285750">
              <a:lnSpc>
                <a:spcPct val="150000"/>
              </a:lnSpc>
              <a:buFont typeface="+mj-lt"/>
              <a:buAutoNum type="arabicPeriod"/>
            </a:pPr>
            <a:r>
              <a:rPr lang="en-US" sz="1200">
                <a:latin typeface="Times New Roman"/>
                <a:cs typeface="Times New Roman"/>
              </a:rPr>
              <a:t>Quantity needed</a:t>
            </a:r>
          </a:p>
          <a:p>
            <a:pPr marL="742950" lvl="1" indent="-285750">
              <a:lnSpc>
                <a:spcPct val="150000"/>
              </a:lnSpc>
              <a:buFont typeface="+mj-lt"/>
              <a:buAutoNum type="arabicPeriod"/>
            </a:pPr>
            <a:r>
              <a:rPr lang="en-US" sz="1200">
                <a:latin typeface="Times New Roman"/>
                <a:cs typeface="Times New Roman"/>
              </a:rPr>
              <a:t>Delivery location</a:t>
            </a:r>
          </a:p>
          <a:p>
            <a:pPr marL="742950" lvl="1" indent="-285750">
              <a:lnSpc>
                <a:spcPct val="150000"/>
              </a:lnSpc>
              <a:buFont typeface="+mj-lt"/>
              <a:buAutoNum type="arabicPeriod"/>
            </a:pPr>
            <a:r>
              <a:rPr lang="en-US" sz="1200">
                <a:latin typeface="Times New Roman"/>
                <a:cs typeface="Times New Roman"/>
              </a:rPr>
              <a:t>Required date</a:t>
            </a:r>
          </a:p>
          <a:p>
            <a:pPr>
              <a:lnSpc>
                <a:spcPct val="150000"/>
              </a:lnSpc>
              <a:buFont typeface="+mj-lt"/>
              <a:buAutoNum type="arabicPeriod"/>
            </a:pPr>
            <a:r>
              <a:rPr lang="en-US" sz="1200">
                <a:latin typeface="Times New Roman"/>
                <a:cs typeface="Times New Roman"/>
              </a:rPr>
              <a:t>Submits request</a:t>
            </a:r>
          </a:p>
          <a:p>
            <a:pPr>
              <a:lnSpc>
                <a:spcPct val="150000"/>
              </a:lnSpc>
              <a:buFont typeface="+mj-lt"/>
              <a:buAutoNum type="arabicPeriod"/>
            </a:pPr>
            <a:r>
              <a:rPr lang="en-US" sz="1200">
                <a:latin typeface="Times New Roman"/>
                <a:cs typeface="Times New Roman"/>
              </a:rPr>
              <a:t>System confirms request creation</a:t>
            </a:r>
          </a:p>
          <a:p>
            <a:pPr>
              <a:lnSpc>
                <a:spcPct val="150000"/>
              </a:lnSpc>
            </a:pPr>
            <a:r>
              <a:rPr lang="en-US" sz="1200" b="1">
                <a:latin typeface="Times New Roman"/>
                <a:cs typeface="Times New Roman"/>
              </a:rPr>
              <a:t>Post-conditions</a:t>
            </a:r>
            <a:r>
              <a:rPr lang="en-US" sz="1200">
                <a:latin typeface="Times New Roman"/>
                <a:cs typeface="Times New Roman"/>
              </a:rPr>
              <a:t>:</a:t>
            </a:r>
          </a:p>
          <a:p>
            <a:pPr>
              <a:lnSpc>
                <a:spcPct val="150000"/>
              </a:lnSpc>
              <a:buFont typeface="Arial" panose="020B0604020202020204" pitchFamily="34" charset="0"/>
              <a:buChar char="•"/>
            </a:pPr>
            <a:r>
              <a:rPr lang="en-US" sz="1200">
                <a:latin typeface="Times New Roman"/>
                <a:cs typeface="Times New Roman"/>
              </a:rPr>
              <a:t>Blood supply request is logged in system</a:t>
            </a:r>
          </a:p>
          <a:p>
            <a:pPr>
              <a:lnSpc>
                <a:spcPct val="150000"/>
              </a:lnSpc>
              <a:buFont typeface="Arial" panose="020B0604020202020204" pitchFamily="34" charset="0"/>
              <a:buChar char="•"/>
            </a:pPr>
            <a:r>
              <a:rPr lang="en-US" sz="1200">
                <a:latin typeface="Times New Roman"/>
                <a:cs typeface="Times New Roman"/>
              </a:rPr>
              <a:t>Blood Donation Organization receives notification</a:t>
            </a:r>
          </a:p>
          <a:p>
            <a:pPr>
              <a:lnSpc>
                <a:spcPct val="150000"/>
              </a:lnSpc>
            </a:pPr>
            <a:endParaRPr lang="en-US" sz="1200">
              <a:latin typeface="Times New Roman"/>
              <a:cs typeface="Times New Roman"/>
            </a:endParaRPr>
          </a:p>
        </p:txBody>
      </p:sp>
      <p:sp>
        <p:nvSpPr>
          <p:cNvPr id="15" name="TextBox 14">
            <a:extLst>
              <a:ext uri="{FF2B5EF4-FFF2-40B4-BE49-F238E27FC236}">
                <a16:creationId xmlns:a16="http://schemas.microsoft.com/office/drawing/2014/main" id="{2AE59148-DC6E-64E8-FE93-152F8D837FE0}"/>
              </a:ext>
            </a:extLst>
          </p:cNvPr>
          <p:cNvSpPr txBox="1"/>
          <p:nvPr/>
        </p:nvSpPr>
        <p:spPr>
          <a:xfrm>
            <a:off x="4018628" y="635257"/>
            <a:ext cx="3682181" cy="6153095"/>
          </a:xfrm>
          <a:prstGeom prst="rect">
            <a:avLst/>
          </a:prstGeom>
          <a:noFill/>
        </p:spPr>
        <p:txBody>
          <a:bodyPr wrap="square" lIns="91440" tIns="45720" rIns="91440" bIns="45720" rtlCol="0" anchor="t">
            <a:spAutoFit/>
          </a:bodyPr>
          <a:lstStyle/>
          <a:p>
            <a:pPr>
              <a:lnSpc>
                <a:spcPct val="150000"/>
              </a:lnSpc>
            </a:pPr>
            <a:r>
              <a:rPr lang="en-US" sz="1200" b="1">
                <a:latin typeface="Times New Roman"/>
                <a:cs typeface="Times New Roman"/>
              </a:rPr>
              <a:t>Medium Use Case: Drug Efficacy Feedback</a:t>
            </a:r>
          </a:p>
          <a:p>
            <a:pPr>
              <a:lnSpc>
                <a:spcPct val="150000"/>
              </a:lnSpc>
            </a:pPr>
            <a:r>
              <a:rPr lang="en-US" sz="1200" b="1">
                <a:latin typeface="Times New Roman"/>
                <a:cs typeface="Times New Roman"/>
              </a:rPr>
              <a:t>Actor</a:t>
            </a:r>
            <a:r>
              <a:rPr lang="en-US" sz="1200">
                <a:latin typeface="Times New Roman"/>
                <a:cs typeface="Times New Roman"/>
              </a:rPr>
              <a:t>: Clinical Organization Nurse</a:t>
            </a:r>
          </a:p>
          <a:p>
            <a:pPr>
              <a:lnSpc>
                <a:spcPct val="150000"/>
              </a:lnSpc>
            </a:pPr>
            <a:r>
              <a:rPr lang="en-US" sz="1200" b="1">
                <a:latin typeface="Times New Roman"/>
                <a:cs typeface="Times New Roman"/>
              </a:rPr>
              <a:t>Basic Flow</a:t>
            </a:r>
            <a:r>
              <a:rPr lang="en-US" sz="1200">
                <a:latin typeface="Times New Roman"/>
                <a:cs typeface="Times New Roman"/>
              </a:rPr>
              <a:t>:</a:t>
            </a:r>
          </a:p>
          <a:p>
            <a:pPr>
              <a:lnSpc>
                <a:spcPct val="150000"/>
              </a:lnSpc>
              <a:buFont typeface="+mj-lt"/>
              <a:buAutoNum type="arabicPeriod"/>
            </a:pPr>
            <a:r>
              <a:rPr lang="en-US" sz="1200">
                <a:latin typeface="Times New Roman"/>
                <a:cs typeface="Times New Roman"/>
              </a:rPr>
              <a:t>Nurse logs into system</a:t>
            </a:r>
          </a:p>
          <a:p>
            <a:pPr>
              <a:lnSpc>
                <a:spcPct val="150000"/>
              </a:lnSpc>
              <a:buFont typeface="+mj-lt"/>
              <a:buAutoNum type="arabicPeriod"/>
            </a:pPr>
            <a:r>
              <a:rPr lang="en-US" sz="1200">
                <a:latin typeface="Times New Roman"/>
                <a:cs typeface="Times New Roman"/>
              </a:rPr>
              <a:t>Selects drug efficacy feedback option</a:t>
            </a:r>
          </a:p>
          <a:p>
            <a:pPr>
              <a:lnSpc>
                <a:spcPct val="150000"/>
              </a:lnSpc>
              <a:buFont typeface="+mj-lt"/>
              <a:buAutoNum type="arabicPeriod"/>
            </a:pPr>
            <a:r>
              <a:rPr lang="en-US" sz="1200">
                <a:latin typeface="Times New Roman"/>
                <a:cs typeface="Times New Roman"/>
              </a:rPr>
              <a:t>Enters drug details: </a:t>
            </a:r>
          </a:p>
          <a:p>
            <a:pPr marL="742950" lvl="1" indent="-285750">
              <a:lnSpc>
                <a:spcPct val="150000"/>
              </a:lnSpc>
              <a:buFont typeface="+mj-lt"/>
              <a:buAutoNum type="arabicPeriod"/>
            </a:pPr>
            <a:r>
              <a:rPr lang="en-US" sz="1200">
                <a:latin typeface="Times New Roman"/>
                <a:cs typeface="Times New Roman"/>
              </a:rPr>
              <a:t>Drug name</a:t>
            </a:r>
          </a:p>
          <a:p>
            <a:pPr marL="742950" lvl="1" indent="-285750">
              <a:lnSpc>
                <a:spcPct val="150000"/>
              </a:lnSpc>
              <a:buFont typeface="+mj-lt"/>
              <a:buAutoNum type="arabicPeriod"/>
            </a:pPr>
            <a:r>
              <a:rPr lang="en-US" sz="1200">
                <a:latin typeface="Times New Roman"/>
                <a:cs typeface="Times New Roman"/>
              </a:rPr>
              <a:t>Batch number</a:t>
            </a:r>
          </a:p>
          <a:p>
            <a:pPr marL="742950" lvl="1" indent="-285750">
              <a:lnSpc>
                <a:spcPct val="150000"/>
              </a:lnSpc>
              <a:buFont typeface="+mj-lt"/>
              <a:buAutoNum type="arabicPeriod"/>
            </a:pPr>
            <a:r>
              <a:rPr lang="en-US" sz="1200">
                <a:latin typeface="Times New Roman"/>
                <a:cs typeface="Times New Roman"/>
              </a:rPr>
              <a:t>Efficacy rating</a:t>
            </a:r>
          </a:p>
          <a:p>
            <a:pPr marL="742950" lvl="1" indent="-285750">
              <a:lnSpc>
                <a:spcPct val="150000"/>
              </a:lnSpc>
              <a:buFont typeface="+mj-lt"/>
              <a:buAutoNum type="arabicPeriod"/>
            </a:pPr>
            <a:r>
              <a:rPr lang="en-US" sz="1200">
                <a:latin typeface="Times New Roman"/>
                <a:cs typeface="Times New Roman"/>
              </a:rPr>
              <a:t>Patient symptoms improvement</a:t>
            </a:r>
          </a:p>
          <a:p>
            <a:pPr>
              <a:lnSpc>
                <a:spcPct val="150000"/>
              </a:lnSpc>
              <a:buFont typeface="+mj-lt"/>
              <a:buAutoNum type="arabicPeriod"/>
            </a:pPr>
            <a:r>
              <a:rPr lang="en-US" sz="1200">
                <a:latin typeface="Times New Roman"/>
                <a:cs typeface="Times New Roman"/>
              </a:rPr>
              <a:t>Submits feedback report</a:t>
            </a:r>
          </a:p>
          <a:p>
            <a:pPr>
              <a:lnSpc>
                <a:spcPct val="150000"/>
              </a:lnSpc>
              <a:buFont typeface="+mj-lt"/>
              <a:buAutoNum type="arabicPeriod"/>
            </a:pPr>
            <a:r>
              <a:rPr lang="en-US" sz="1200">
                <a:latin typeface="Times New Roman"/>
                <a:cs typeface="Times New Roman"/>
              </a:rPr>
              <a:t>System forwards to Quality Control</a:t>
            </a:r>
          </a:p>
          <a:p>
            <a:pPr>
              <a:lnSpc>
                <a:spcPct val="150000"/>
              </a:lnSpc>
            </a:pPr>
            <a:r>
              <a:rPr lang="en-US" sz="1200" b="1">
                <a:latin typeface="Times New Roman"/>
                <a:cs typeface="Times New Roman"/>
              </a:rPr>
              <a:t>Alternate Flow A</a:t>
            </a:r>
            <a:r>
              <a:rPr lang="en-US" sz="1200">
                <a:latin typeface="Times New Roman"/>
                <a:cs typeface="Times New Roman"/>
              </a:rPr>
              <a:t>: Adverse Effects Reported</a:t>
            </a:r>
          </a:p>
          <a:p>
            <a:pPr>
              <a:lnSpc>
                <a:spcPct val="150000"/>
              </a:lnSpc>
              <a:buFont typeface="+mj-lt"/>
              <a:buAutoNum type="arabicPeriod"/>
            </a:pPr>
            <a:r>
              <a:rPr lang="en-US" sz="1200">
                <a:latin typeface="Times New Roman"/>
                <a:cs typeface="Times New Roman"/>
              </a:rPr>
              <a:t>Nurse marks serious side effects</a:t>
            </a:r>
          </a:p>
          <a:p>
            <a:pPr>
              <a:lnSpc>
                <a:spcPct val="150000"/>
              </a:lnSpc>
              <a:buFont typeface="+mj-lt"/>
              <a:buAutoNum type="arabicPeriod"/>
            </a:pPr>
            <a:r>
              <a:rPr lang="en-US" sz="1200">
                <a:latin typeface="Times New Roman"/>
                <a:cs typeface="Times New Roman"/>
              </a:rPr>
              <a:t>System triggers urgent notification</a:t>
            </a:r>
          </a:p>
          <a:p>
            <a:pPr>
              <a:lnSpc>
                <a:spcPct val="150000"/>
              </a:lnSpc>
              <a:buFont typeface="+mj-lt"/>
              <a:buAutoNum type="arabicPeriod"/>
            </a:pPr>
            <a:r>
              <a:rPr lang="en-US" sz="1200">
                <a:latin typeface="Times New Roman"/>
                <a:cs typeface="Times New Roman"/>
              </a:rPr>
              <a:t>Quality Control team is immediately alerted</a:t>
            </a:r>
          </a:p>
          <a:p>
            <a:pPr>
              <a:lnSpc>
                <a:spcPct val="150000"/>
              </a:lnSpc>
              <a:buFont typeface="+mj-lt"/>
              <a:buAutoNum type="arabicPeriod"/>
            </a:pPr>
            <a:r>
              <a:rPr lang="en-US" sz="1200">
                <a:latin typeface="Times New Roman"/>
                <a:cs typeface="Times New Roman"/>
              </a:rPr>
              <a:t>Pharmaceutical manufacturer receives priority notification</a:t>
            </a:r>
          </a:p>
          <a:p>
            <a:pPr>
              <a:lnSpc>
                <a:spcPct val="150000"/>
              </a:lnSpc>
            </a:pPr>
            <a:r>
              <a:rPr lang="en-US" sz="1200" b="1">
                <a:latin typeface="Times New Roman"/>
                <a:cs typeface="Times New Roman"/>
              </a:rPr>
              <a:t>Post-conditions</a:t>
            </a:r>
            <a:r>
              <a:rPr lang="en-US" sz="1200">
                <a:latin typeface="Times New Roman"/>
                <a:cs typeface="Times New Roman"/>
              </a:rPr>
              <a:t>:</a:t>
            </a:r>
          </a:p>
          <a:p>
            <a:pPr>
              <a:lnSpc>
                <a:spcPct val="150000"/>
              </a:lnSpc>
              <a:buFont typeface="Arial" panose="020B0604020202020204" pitchFamily="34" charset="0"/>
              <a:buChar char="•"/>
            </a:pPr>
            <a:r>
              <a:rPr lang="en-US" sz="1200">
                <a:latin typeface="Times New Roman"/>
                <a:cs typeface="Times New Roman"/>
              </a:rPr>
              <a:t>Feedback recorded in system</a:t>
            </a:r>
          </a:p>
          <a:p>
            <a:pPr>
              <a:lnSpc>
                <a:spcPct val="150000"/>
              </a:lnSpc>
              <a:buFont typeface="Arial" panose="020B0604020202020204" pitchFamily="34" charset="0"/>
              <a:buChar char="•"/>
            </a:pPr>
            <a:r>
              <a:rPr lang="en-US" sz="1200">
                <a:latin typeface="Times New Roman"/>
                <a:cs typeface="Times New Roman"/>
              </a:rPr>
              <a:t>Quality metrics updated</a:t>
            </a:r>
          </a:p>
          <a:p>
            <a:pPr>
              <a:lnSpc>
                <a:spcPct val="150000"/>
              </a:lnSpc>
              <a:buFont typeface="Arial" panose="020B0604020202020204" pitchFamily="34" charset="0"/>
              <a:buChar char="•"/>
            </a:pPr>
            <a:r>
              <a:rPr lang="en-US" sz="1200">
                <a:latin typeface="Times New Roman"/>
                <a:cs typeface="Times New Roman"/>
              </a:rPr>
              <a:t>Manufacturer receives efficacy data</a:t>
            </a:r>
          </a:p>
        </p:txBody>
      </p:sp>
      <p:sp>
        <p:nvSpPr>
          <p:cNvPr id="16" name="TextBox 15">
            <a:extLst>
              <a:ext uri="{FF2B5EF4-FFF2-40B4-BE49-F238E27FC236}">
                <a16:creationId xmlns:a16="http://schemas.microsoft.com/office/drawing/2014/main" id="{B80C63F5-4E82-96F1-A38D-9706812EF57C}"/>
              </a:ext>
            </a:extLst>
          </p:cNvPr>
          <p:cNvSpPr txBox="1"/>
          <p:nvPr/>
        </p:nvSpPr>
        <p:spPr>
          <a:xfrm>
            <a:off x="7880557" y="673357"/>
            <a:ext cx="3682181" cy="5632311"/>
          </a:xfrm>
          <a:prstGeom prst="rect">
            <a:avLst/>
          </a:prstGeom>
          <a:noFill/>
        </p:spPr>
        <p:txBody>
          <a:bodyPr wrap="square" lIns="91440" tIns="45720" rIns="91440" bIns="45720" rtlCol="0" anchor="t">
            <a:spAutoFit/>
          </a:bodyPr>
          <a:lstStyle/>
          <a:p>
            <a:r>
              <a:rPr lang="en-US" sz="1200" b="1">
                <a:latin typeface="Times New Roman"/>
                <a:cs typeface="Times New Roman"/>
              </a:rPr>
              <a:t>Heavy Use Case: Emergency Blood Transportation</a:t>
            </a:r>
          </a:p>
          <a:p>
            <a:r>
              <a:rPr lang="en-US" sz="1200" b="1">
                <a:latin typeface="Times New Roman"/>
                <a:cs typeface="Times New Roman"/>
              </a:rPr>
              <a:t>Actor</a:t>
            </a:r>
            <a:r>
              <a:rPr lang="en-US" sz="1200">
                <a:latin typeface="Times New Roman"/>
                <a:cs typeface="Times New Roman"/>
              </a:rPr>
              <a:t>: Transport Coordinator, Blood Bank Manager, Hospital Administrator</a:t>
            </a:r>
          </a:p>
          <a:p>
            <a:r>
              <a:rPr lang="en-US" sz="1200" b="1">
                <a:latin typeface="Times New Roman"/>
                <a:cs typeface="Times New Roman"/>
              </a:rPr>
              <a:t>Preconditions</a:t>
            </a:r>
            <a:r>
              <a:rPr lang="en-US" sz="1200">
                <a:latin typeface="Times New Roman"/>
                <a:cs typeface="Times New Roman"/>
              </a:rPr>
              <a:t>:</a:t>
            </a:r>
          </a:p>
          <a:p>
            <a:pPr>
              <a:buFont typeface="Arial" panose="020B0604020202020204" pitchFamily="34" charset="0"/>
              <a:buChar char="•"/>
            </a:pPr>
            <a:r>
              <a:rPr lang="en-US" sz="1200">
                <a:latin typeface="Times New Roman"/>
                <a:cs typeface="Times New Roman"/>
              </a:rPr>
              <a:t>Valid emergency protocol activation</a:t>
            </a:r>
          </a:p>
          <a:p>
            <a:pPr>
              <a:buFont typeface="Arial" panose="020B0604020202020204" pitchFamily="34" charset="0"/>
              <a:buChar char="•"/>
            </a:pPr>
            <a:r>
              <a:rPr lang="en-US" sz="1200">
                <a:latin typeface="Times New Roman"/>
                <a:cs typeface="Times New Roman"/>
              </a:rPr>
              <a:t>Available blood supply confirmed</a:t>
            </a:r>
          </a:p>
          <a:p>
            <a:pPr>
              <a:buFont typeface="Arial" panose="020B0604020202020204" pitchFamily="34" charset="0"/>
              <a:buChar char="•"/>
            </a:pPr>
            <a:r>
              <a:rPr lang="en-US" sz="1200">
                <a:latin typeface="Times New Roman"/>
                <a:cs typeface="Times New Roman"/>
              </a:rPr>
              <a:t>Transport vehicles available</a:t>
            </a:r>
          </a:p>
          <a:p>
            <a:r>
              <a:rPr lang="en-US" sz="1200" b="1">
                <a:latin typeface="Times New Roman"/>
                <a:cs typeface="Times New Roman"/>
              </a:rPr>
              <a:t>Basic Flow</a:t>
            </a:r>
            <a:r>
              <a:rPr lang="en-US" sz="1200">
                <a:latin typeface="Times New Roman"/>
                <a:cs typeface="Times New Roman"/>
              </a:rPr>
              <a:t>:</a:t>
            </a:r>
          </a:p>
          <a:p>
            <a:pPr>
              <a:buFont typeface="+mj-lt"/>
              <a:buAutoNum type="arabicPeriod"/>
            </a:pPr>
            <a:r>
              <a:rPr lang="en-US" sz="1200">
                <a:latin typeface="Times New Roman"/>
                <a:cs typeface="Times New Roman"/>
              </a:rPr>
              <a:t>Hospital initiates urgent blood request</a:t>
            </a:r>
          </a:p>
          <a:p>
            <a:pPr>
              <a:buFont typeface="+mj-lt"/>
              <a:buAutoNum type="arabicPeriod"/>
            </a:pPr>
            <a:r>
              <a:rPr lang="en-US" sz="1200">
                <a:latin typeface="Times New Roman"/>
                <a:cs typeface="Times New Roman"/>
              </a:rPr>
              <a:t>Blood bank confirms availability</a:t>
            </a:r>
          </a:p>
          <a:p>
            <a:pPr>
              <a:buFont typeface="+mj-lt"/>
              <a:buAutoNum type="arabicPeriod"/>
            </a:pPr>
            <a:r>
              <a:rPr lang="en-US" sz="1200">
                <a:latin typeface="Times New Roman"/>
                <a:cs typeface="Times New Roman"/>
              </a:rPr>
              <a:t>Transport coordinator: </a:t>
            </a:r>
          </a:p>
          <a:p>
            <a:pPr marL="742950" lvl="1" indent="-285750">
              <a:buFont typeface="+mj-lt"/>
              <a:buAutoNum type="arabicPeriod"/>
            </a:pPr>
            <a:r>
              <a:rPr lang="en-US" sz="1200">
                <a:latin typeface="Times New Roman"/>
                <a:cs typeface="Times New Roman"/>
              </a:rPr>
              <a:t>Assigns nearest vehicle</a:t>
            </a:r>
          </a:p>
          <a:p>
            <a:pPr marL="742950" lvl="1" indent="-285750">
              <a:buFont typeface="+mj-lt"/>
              <a:buAutoNum type="arabicPeriod"/>
            </a:pPr>
            <a:r>
              <a:rPr lang="en-US" sz="1200">
                <a:latin typeface="Times New Roman"/>
                <a:cs typeface="Times New Roman"/>
              </a:rPr>
              <a:t>Plans optimal route</a:t>
            </a:r>
          </a:p>
          <a:p>
            <a:pPr marL="742950" lvl="1" indent="-285750">
              <a:buFont typeface="+mj-lt"/>
              <a:buAutoNum type="arabicPeriod"/>
            </a:pPr>
            <a:r>
              <a:rPr lang="en-US" sz="1200">
                <a:latin typeface="Times New Roman"/>
                <a:cs typeface="Times New Roman"/>
              </a:rPr>
              <a:t>Sets temperature controls</a:t>
            </a:r>
          </a:p>
          <a:p>
            <a:pPr marL="742950" lvl="1" indent="-285750">
              <a:buFont typeface="+mj-lt"/>
              <a:buAutoNum type="arabicPeriod"/>
            </a:pPr>
            <a:r>
              <a:rPr lang="en-US" sz="1200">
                <a:latin typeface="Times New Roman"/>
                <a:cs typeface="Times New Roman"/>
              </a:rPr>
              <a:t>Dispatches transport</a:t>
            </a:r>
          </a:p>
          <a:p>
            <a:r>
              <a:rPr lang="en-US" sz="1200" b="1">
                <a:latin typeface="Times New Roman"/>
                <a:cs typeface="Times New Roman"/>
              </a:rPr>
              <a:t>Alternate Flows</a:t>
            </a:r>
            <a:r>
              <a:rPr lang="en-US" sz="1200">
                <a:latin typeface="Times New Roman"/>
                <a:cs typeface="Times New Roman"/>
              </a:rPr>
              <a:t>:</a:t>
            </a:r>
          </a:p>
          <a:p>
            <a:pPr>
              <a:buFont typeface="+mj-lt"/>
              <a:buAutoNum type="arabicPeriod"/>
            </a:pPr>
            <a:r>
              <a:rPr lang="en-US" sz="1200">
                <a:latin typeface="Times New Roman"/>
                <a:cs typeface="Times New Roman"/>
              </a:rPr>
              <a:t>Supply Shortage: </a:t>
            </a:r>
          </a:p>
          <a:p>
            <a:pPr marL="742950" lvl="1" indent="-285750">
              <a:buFont typeface="+mj-lt"/>
              <a:buAutoNum type="arabicPeriod"/>
            </a:pPr>
            <a:r>
              <a:rPr lang="en-US" sz="1200">
                <a:latin typeface="Times New Roman"/>
                <a:cs typeface="Times New Roman"/>
              </a:rPr>
              <a:t>System checks alternate blood banks</a:t>
            </a:r>
          </a:p>
          <a:p>
            <a:pPr marL="742950" lvl="1" indent="-285750">
              <a:buFont typeface="+mj-lt"/>
              <a:buAutoNum type="arabicPeriod"/>
            </a:pPr>
            <a:r>
              <a:rPr lang="en-US" sz="1200">
                <a:latin typeface="Times New Roman"/>
                <a:cs typeface="Times New Roman"/>
              </a:rPr>
              <a:t>Reroutes from multiple locations</a:t>
            </a:r>
          </a:p>
          <a:p>
            <a:pPr marL="742950" lvl="1" indent="-285750">
              <a:buFont typeface="+mj-lt"/>
              <a:buAutoNum type="arabicPeriod"/>
            </a:pPr>
            <a:r>
              <a:rPr lang="en-US" sz="1200">
                <a:latin typeface="Times New Roman"/>
                <a:cs typeface="Times New Roman"/>
              </a:rPr>
              <a:t>Updates all stakeholders</a:t>
            </a:r>
          </a:p>
          <a:p>
            <a:pPr>
              <a:buFont typeface="+mj-lt"/>
              <a:buAutoNum type="arabicPeriod"/>
            </a:pPr>
            <a:r>
              <a:rPr lang="en-US" sz="1200">
                <a:latin typeface="Times New Roman"/>
                <a:cs typeface="Times New Roman"/>
              </a:rPr>
              <a:t>Transport Issues: </a:t>
            </a:r>
          </a:p>
          <a:p>
            <a:pPr marL="742950" lvl="1" indent="-285750">
              <a:buFont typeface="+mj-lt"/>
              <a:buAutoNum type="arabicPeriod"/>
            </a:pPr>
            <a:r>
              <a:rPr lang="en-US" sz="1200">
                <a:latin typeface="Times New Roman"/>
                <a:cs typeface="Times New Roman"/>
              </a:rPr>
              <a:t>Activates backup transport</a:t>
            </a:r>
          </a:p>
          <a:p>
            <a:pPr marL="742950" lvl="1" indent="-285750">
              <a:buFont typeface="+mj-lt"/>
              <a:buAutoNum type="arabicPeriod"/>
            </a:pPr>
            <a:r>
              <a:rPr lang="en-US" sz="1200">
                <a:latin typeface="Times New Roman"/>
                <a:cs typeface="Times New Roman"/>
              </a:rPr>
              <a:t>Recalculates delivery time</a:t>
            </a:r>
          </a:p>
          <a:p>
            <a:pPr marL="742950" lvl="1" indent="-285750">
              <a:buFont typeface="+mj-lt"/>
              <a:buAutoNum type="arabicPeriod"/>
            </a:pPr>
            <a:r>
              <a:rPr lang="en-US" sz="1200">
                <a:latin typeface="Times New Roman"/>
                <a:cs typeface="Times New Roman"/>
              </a:rPr>
              <a:t>Notifies hospital of delays</a:t>
            </a:r>
          </a:p>
          <a:p>
            <a:r>
              <a:rPr lang="en-US" sz="1200" b="1">
                <a:latin typeface="Times New Roman"/>
                <a:cs typeface="Times New Roman"/>
              </a:rPr>
              <a:t>Post-conditions</a:t>
            </a:r>
            <a:r>
              <a:rPr lang="en-US" sz="1200">
                <a:latin typeface="Times New Roman"/>
                <a:cs typeface="Times New Roman"/>
              </a:rPr>
              <a:t>:</a:t>
            </a:r>
          </a:p>
          <a:p>
            <a:pPr>
              <a:buFont typeface="Arial" panose="020B0604020202020204" pitchFamily="34" charset="0"/>
              <a:buChar char="•"/>
            </a:pPr>
            <a:r>
              <a:rPr lang="en-US" sz="1200">
                <a:latin typeface="Times New Roman"/>
                <a:cs typeface="Times New Roman"/>
              </a:rPr>
              <a:t>Blood delivery tracked in real-time</a:t>
            </a:r>
          </a:p>
          <a:p>
            <a:pPr>
              <a:buFont typeface="Arial" panose="020B0604020202020204" pitchFamily="34" charset="0"/>
              <a:buChar char="•"/>
            </a:pPr>
            <a:r>
              <a:rPr lang="en-US" sz="1200">
                <a:latin typeface="Times New Roman"/>
                <a:cs typeface="Times New Roman"/>
              </a:rPr>
              <a:t>Temperature logs maintained</a:t>
            </a:r>
          </a:p>
          <a:p>
            <a:pPr>
              <a:buFont typeface="Arial" panose="020B0604020202020204" pitchFamily="34" charset="0"/>
              <a:buChar char="•"/>
            </a:pPr>
            <a:r>
              <a:rPr lang="en-US" sz="1200">
                <a:latin typeface="Times New Roman"/>
                <a:cs typeface="Times New Roman"/>
              </a:rPr>
              <a:t>Delivery confirmation recorded</a:t>
            </a:r>
          </a:p>
          <a:p>
            <a:pPr>
              <a:buFont typeface="Arial" panose="020B0604020202020204" pitchFamily="34" charset="0"/>
              <a:buChar char="•"/>
            </a:pPr>
            <a:r>
              <a:rPr lang="en-US" sz="1200">
                <a:latin typeface="Times New Roman"/>
                <a:cs typeface="Times New Roman"/>
              </a:rPr>
              <a:t>Inventory automatically updated</a:t>
            </a:r>
          </a:p>
        </p:txBody>
      </p:sp>
      <p:cxnSp>
        <p:nvCxnSpPr>
          <p:cNvPr id="18" name="Straight Connector 17">
            <a:extLst>
              <a:ext uri="{FF2B5EF4-FFF2-40B4-BE49-F238E27FC236}">
                <a16:creationId xmlns:a16="http://schemas.microsoft.com/office/drawing/2014/main" id="{1334FBFD-9075-1C3D-1E22-1E078F10F979}"/>
              </a:ext>
            </a:extLst>
          </p:cNvPr>
          <p:cNvCxnSpPr>
            <a:cxnSpLocks/>
          </p:cNvCxnSpPr>
          <p:nvPr/>
        </p:nvCxnSpPr>
        <p:spPr>
          <a:xfrm>
            <a:off x="-108155" y="673357"/>
            <a:ext cx="12398478"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53839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68FC6-AEE9-AEE5-CB27-6535BE71F57E}"/>
              </a:ext>
            </a:extLst>
          </p:cNvPr>
          <p:cNvSpPr>
            <a:spLocks noGrp="1"/>
          </p:cNvSpPr>
          <p:nvPr>
            <p:ph type="title"/>
          </p:nvPr>
        </p:nvSpPr>
        <p:spPr>
          <a:xfrm>
            <a:off x="1115568" y="548640"/>
            <a:ext cx="2220485" cy="1179576"/>
          </a:xfrm>
        </p:spPr>
        <p:txBody>
          <a:bodyPr>
            <a:normAutofit fontScale="90000"/>
          </a:bodyPr>
          <a:lstStyle/>
          <a:p>
            <a:r>
              <a:rPr lang="en-US" b="1" dirty="0">
                <a:latin typeface="Times New Roman"/>
                <a:cs typeface="Times New Roman"/>
              </a:rPr>
              <a:t>Use Case Diagram </a:t>
            </a:r>
          </a:p>
        </p:txBody>
      </p:sp>
      <p:pic>
        <p:nvPicPr>
          <p:cNvPr id="3" name="Picture 2" descr="A diagram of a company&#10;&#10;Description automatically generated">
            <a:extLst>
              <a:ext uri="{FF2B5EF4-FFF2-40B4-BE49-F238E27FC236}">
                <a16:creationId xmlns:a16="http://schemas.microsoft.com/office/drawing/2014/main" id="{B20A82BB-1F9A-7954-DAE5-C6EB55F2232C}"/>
              </a:ext>
            </a:extLst>
          </p:cNvPr>
          <p:cNvPicPr>
            <a:picLocks noChangeAspect="1"/>
          </p:cNvPicPr>
          <p:nvPr/>
        </p:nvPicPr>
        <p:blipFill>
          <a:blip r:embed="rId2"/>
          <a:stretch>
            <a:fillRect/>
          </a:stretch>
        </p:blipFill>
        <p:spPr>
          <a:xfrm>
            <a:off x="4377104" y="-180"/>
            <a:ext cx="6208118" cy="6599226"/>
          </a:xfrm>
          <a:prstGeom prst="rect">
            <a:avLst/>
          </a:prstGeom>
        </p:spPr>
      </p:pic>
    </p:spTree>
    <p:extLst>
      <p:ext uri="{BB962C8B-B14F-4D97-AF65-F5344CB8AC3E}">
        <p14:creationId xmlns:p14="http://schemas.microsoft.com/office/powerpoint/2010/main" val="39593582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94BA1-5D55-B462-FA52-2ECDA8300CDE}"/>
              </a:ext>
            </a:extLst>
          </p:cNvPr>
          <p:cNvSpPr>
            <a:spLocks noGrp="1"/>
          </p:cNvSpPr>
          <p:nvPr>
            <p:ph type="title"/>
          </p:nvPr>
        </p:nvSpPr>
        <p:spPr/>
        <p:txBody>
          <a:bodyPr>
            <a:normAutofit/>
          </a:bodyPr>
          <a:lstStyle/>
          <a:p>
            <a:r>
              <a:rPr lang="en-US" b="1" dirty="0">
                <a:latin typeface="Times New Roman"/>
                <a:cs typeface="Times New Roman"/>
              </a:rPr>
              <a:t>Individual</a:t>
            </a:r>
            <a:r>
              <a:rPr lang="en-US" b="1" dirty="0">
                <a:latin typeface="Times New Roman"/>
                <a:ea typeface="+mj-lt"/>
                <a:cs typeface="Times New Roman"/>
              </a:rPr>
              <a:t> Contributions</a:t>
            </a:r>
            <a:endParaRPr lang="en-US" b="1" dirty="0"/>
          </a:p>
        </p:txBody>
      </p:sp>
      <p:pic>
        <p:nvPicPr>
          <p:cNvPr id="4" name="Content Placeholder 3">
            <a:extLst>
              <a:ext uri="{FF2B5EF4-FFF2-40B4-BE49-F238E27FC236}">
                <a16:creationId xmlns:a16="http://schemas.microsoft.com/office/drawing/2014/main" id="{F80AA334-0673-A0FE-0884-099613A772BE}"/>
              </a:ext>
            </a:extLst>
          </p:cNvPr>
          <p:cNvPicPr>
            <a:picLocks noGrp="1" noChangeAspect="1"/>
          </p:cNvPicPr>
          <p:nvPr>
            <p:ph idx="1"/>
          </p:nvPr>
        </p:nvPicPr>
        <p:blipFill>
          <a:blip r:embed="rId2"/>
          <a:stretch>
            <a:fillRect/>
          </a:stretch>
        </p:blipFill>
        <p:spPr>
          <a:xfrm>
            <a:off x="1743718" y="2011299"/>
            <a:ext cx="7703444" cy="4856226"/>
          </a:xfrm>
        </p:spPr>
      </p:pic>
    </p:spTree>
    <p:extLst>
      <p:ext uri="{BB962C8B-B14F-4D97-AF65-F5344CB8AC3E}">
        <p14:creationId xmlns:p14="http://schemas.microsoft.com/office/powerpoint/2010/main" val="6470461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955C2-BB58-46B1-C113-70A60BEC3E98}"/>
              </a:ext>
            </a:extLst>
          </p:cNvPr>
          <p:cNvSpPr>
            <a:spLocks noGrp="1"/>
          </p:cNvSpPr>
          <p:nvPr>
            <p:ph type="title"/>
          </p:nvPr>
        </p:nvSpPr>
        <p:spPr/>
        <p:txBody>
          <a:bodyPr/>
          <a:lstStyle/>
          <a:p>
            <a:r>
              <a:rPr lang="en-US" b="1" dirty="0">
                <a:latin typeface="Times New Roman"/>
                <a:cs typeface="Times New Roman"/>
              </a:rPr>
              <a:t>Conclusion and Future Scope</a:t>
            </a:r>
          </a:p>
        </p:txBody>
      </p:sp>
      <p:sp>
        <p:nvSpPr>
          <p:cNvPr id="3" name="Content Placeholder 2">
            <a:extLst>
              <a:ext uri="{FF2B5EF4-FFF2-40B4-BE49-F238E27FC236}">
                <a16:creationId xmlns:a16="http://schemas.microsoft.com/office/drawing/2014/main" id="{0909C980-B230-B60E-C5B1-CC9C0175CC96}"/>
              </a:ext>
            </a:extLst>
          </p:cNvPr>
          <p:cNvSpPr>
            <a:spLocks noGrp="1"/>
          </p:cNvSpPr>
          <p:nvPr>
            <p:ph idx="1"/>
          </p:nvPr>
        </p:nvSpPr>
        <p:spPr/>
        <p:txBody>
          <a:bodyPr vert="horz" lIns="91440" tIns="45720" rIns="91440" bIns="45720" rtlCol="0" anchor="t">
            <a:normAutofit fontScale="85000" lnSpcReduction="20000"/>
          </a:bodyPr>
          <a:lstStyle/>
          <a:p>
            <a:pPr marL="0" lvl="0" indent="0" algn="l" rtl="0">
              <a:spcBef>
                <a:spcPts val="1200"/>
              </a:spcBef>
              <a:spcAft>
                <a:spcPts val="0"/>
              </a:spcAft>
              <a:buClr>
                <a:schemeClr val="dk1"/>
              </a:buClr>
              <a:buSzPts val="1100"/>
              <a:buFont typeface="Arial"/>
              <a:buNone/>
            </a:pPr>
            <a:r>
              <a:rPr lang="en-US" sz="2800" dirty="0">
                <a:latin typeface="Times New Roman"/>
                <a:cs typeface="Times New Roman"/>
              </a:rPr>
              <a:t>Scalability Enhancements:</a:t>
            </a:r>
          </a:p>
          <a:p>
            <a:pPr lvl="1">
              <a:spcBef>
                <a:spcPts val="1200"/>
              </a:spcBef>
              <a:buClr>
                <a:schemeClr val="dk1"/>
              </a:buClr>
              <a:buSzPts val="1100"/>
            </a:pPr>
            <a:r>
              <a:rPr lang="en-US" dirty="0">
                <a:latin typeface="Times New Roman"/>
                <a:cs typeface="Times New Roman"/>
              </a:rPr>
              <a:t>Adopt advanced cloud services for better scalability.</a:t>
            </a:r>
          </a:p>
          <a:p>
            <a:pPr lvl="1">
              <a:spcBef>
                <a:spcPts val="1200"/>
              </a:spcBef>
              <a:buClr>
                <a:schemeClr val="dk1"/>
              </a:buClr>
              <a:buSzPts val="1100"/>
            </a:pPr>
            <a:r>
              <a:rPr lang="en-US" dirty="0">
                <a:latin typeface="Times New Roman"/>
                <a:cs typeface="Times New Roman"/>
              </a:rPr>
              <a:t>Utilize microservices for flexible system growth.</a:t>
            </a:r>
          </a:p>
          <a:p>
            <a:pPr marL="0" lvl="0" indent="0" algn="l" rtl="0">
              <a:spcBef>
                <a:spcPts val="1200"/>
              </a:spcBef>
              <a:spcAft>
                <a:spcPts val="0"/>
              </a:spcAft>
              <a:buClr>
                <a:schemeClr val="dk1"/>
              </a:buClr>
              <a:buSzPts val="1100"/>
              <a:buFont typeface="Arial"/>
              <a:buNone/>
            </a:pPr>
            <a:r>
              <a:rPr lang="en-US" sz="2800" dirty="0">
                <a:latin typeface="Times New Roman"/>
                <a:cs typeface="Times New Roman"/>
              </a:rPr>
              <a:t>Advanced Analytics:</a:t>
            </a:r>
          </a:p>
          <a:p>
            <a:pPr lvl="1">
              <a:spcBef>
                <a:spcPts val="1200"/>
              </a:spcBef>
              <a:buClr>
                <a:schemeClr val="dk1"/>
              </a:buClr>
              <a:buSzPts val="1100"/>
            </a:pPr>
            <a:r>
              <a:rPr lang="en-US" dirty="0">
                <a:latin typeface="Times New Roman"/>
                <a:cs typeface="Times New Roman"/>
              </a:rPr>
              <a:t>Introduce predictive analytics for market insights.</a:t>
            </a:r>
          </a:p>
          <a:p>
            <a:pPr lvl="1">
              <a:spcBef>
                <a:spcPts val="1200"/>
              </a:spcBef>
              <a:buClr>
                <a:schemeClr val="dk1"/>
              </a:buClr>
              <a:buSzPts val="1100"/>
            </a:pPr>
            <a:r>
              <a:rPr lang="en-US" dirty="0">
                <a:latin typeface="Times New Roman"/>
                <a:cs typeface="Times New Roman"/>
              </a:rPr>
              <a:t>Use machine learning for decision-making efficiency.</a:t>
            </a:r>
          </a:p>
          <a:p>
            <a:pPr marL="0" lvl="0" indent="0" algn="l" rtl="0">
              <a:spcBef>
                <a:spcPts val="1200"/>
              </a:spcBef>
              <a:spcAft>
                <a:spcPts val="0"/>
              </a:spcAft>
              <a:buClr>
                <a:schemeClr val="dk1"/>
              </a:buClr>
              <a:buSzPts val="1100"/>
              <a:buFont typeface="Arial"/>
              <a:buNone/>
            </a:pPr>
            <a:r>
              <a:rPr lang="en-US" sz="2800" dirty="0">
                <a:latin typeface="Times New Roman"/>
                <a:cs typeface="Times New Roman"/>
              </a:rPr>
              <a:t>User Experience (UX) Improvements:</a:t>
            </a:r>
          </a:p>
          <a:p>
            <a:pPr lvl="1">
              <a:spcBef>
                <a:spcPts val="1200"/>
              </a:spcBef>
              <a:buClr>
                <a:schemeClr val="dk1"/>
              </a:buClr>
              <a:buSzPts val="1100"/>
            </a:pPr>
            <a:r>
              <a:rPr lang="en-US" dirty="0">
                <a:latin typeface="Times New Roman"/>
                <a:cs typeface="Times New Roman"/>
              </a:rPr>
              <a:t>Update the UI based on user feedback for improved accessibility.</a:t>
            </a:r>
          </a:p>
          <a:p>
            <a:endParaRPr lang="en-US" dirty="0">
              <a:latin typeface="Times New Roman"/>
              <a:cs typeface="Times New Roman"/>
            </a:endParaRPr>
          </a:p>
        </p:txBody>
      </p:sp>
    </p:spTree>
    <p:extLst>
      <p:ext uri="{BB962C8B-B14F-4D97-AF65-F5344CB8AC3E}">
        <p14:creationId xmlns:p14="http://schemas.microsoft.com/office/powerpoint/2010/main" val="31186524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F1387DA-89A2-B1E3-B548-372705DDF93C}"/>
              </a:ext>
            </a:extLst>
          </p:cNvPr>
          <p:cNvPicPr>
            <a:picLocks noChangeAspect="1"/>
          </p:cNvPicPr>
          <p:nvPr/>
        </p:nvPicPr>
        <p:blipFill>
          <a:blip r:embed="rId3"/>
          <a:srcRect l="2626" r="8261"/>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0590F646-BC77-DA52-36F8-C79F47D53DBF}"/>
              </a:ext>
            </a:extLst>
          </p:cNvPr>
          <p:cNvSpPr>
            <a:spLocks noGrp="1"/>
          </p:cNvSpPr>
          <p:nvPr>
            <p:ph type="subTitle" idx="1"/>
          </p:nvPr>
        </p:nvSpPr>
        <p:spPr>
          <a:xfrm>
            <a:off x="477980" y="3338190"/>
            <a:ext cx="4023359" cy="1208141"/>
          </a:xfrm>
        </p:spPr>
        <p:txBody>
          <a:bodyPr vert="horz" lIns="91440" tIns="45720" rIns="91440" bIns="45720" rtlCol="0" anchor="t">
            <a:normAutofit/>
          </a:bodyPr>
          <a:lstStyle/>
          <a:p>
            <a:r>
              <a:rPr lang="en-US" sz="6000" b="1">
                <a:latin typeface="Times New Roman"/>
                <a:cs typeface="Times New Roman"/>
              </a:rPr>
              <a:t>Thank You</a:t>
            </a:r>
            <a:endParaRPr lang="en-US" sz="6000" b="1"/>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2">
              <a:lumMod val="25000"/>
              <a:lumOff val="75000"/>
            </a:schemeClr>
          </a:solidFill>
          <a:ln w="3175">
            <a:solidFill>
              <a:schemeClr val="tx2">
                <a:lumMod val="25000"/>
                <a:lumOff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3414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6838569"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1458806-9CC8-EAA5-30D9-A24090E64B85}"/>
              </a:ext>
            </a:extLst>
          </p:cNvPr>
          <p:cNvSpPr>
            <a:spLocks noGrp="1"/>
          </p:cNvSpPr>
          <p:nvPr>
            <p:ph type="title"/>
          </p:nvPr>
        </p:nvSpPr>
        <p:spPr>
          <a:xfrm>
            <a:off x="841246" y="978619"/>
            <a:ext cx="5991244" cy="1106424"/>
          </a:xfrm>
        </p:spPr>
        <p:txBody>
          <a:bodyPr>
            <a:normAutofit/>
          </a:bodyPr>
          <a:lstStyle/>
          <a:p>
            <a:r>
              <a:rPr lang="en-US" sz="3200" b="1" dirty="0">
                <a:latin typeface="Times New Roman"/>
                <a:cs typeface="Times New Roman"/>
              </a:rPr>
              <a:t>Problem Statement</a:t>
            </a:r>
          </a:p>
        </p:txBody>
      </p:sp>
      <p:sp>
        <p:nvSpPr>
          <p:cNvPr id="14" name="Rectangle 13">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8" y="2093976"/>
            <a:ext cx="5846683"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0349D4F-2F35-29CC-939D-290754610422}"/>
              </a:ext>
            </a:extLst>
          </p:cNvPr>
          <p:cNvSpPr>
            <a:spLocks noGrp="1"/>
          </p:cNvSpPr>
          <p:nvPr>
            <p:ph idx="1"/>
          </p:nvPr>
        </p:nvSpPr>
        <p:spPr>
          <a:xfrm>
            <a:off x="841248" y="2252870"/>
            <a:ext cx="5993892" cy="3560251"/>
          </a:xfrm>
        </p:spPr>
        <p:txBody>
          <a:bodyPr vert="horz" lIns="91440" tIns="45720" rIns="91440" bIns="45720" rtlCol="0" anchor="t">
            <a:normAutofit/>
          </a:bodyPr>
          <a:lstStyle/>
          <a:p>
            <a:pPr marL="0" indent="0" algn="just">
              <a:buNone/>
            </a:pPr>
            <a:r>
              <a:rPr lang="en-US" sz="1800">
                <a:latin typeface="Times New Roman"/>
                <a:cs typeface="Times New Roman"/>
              </a:rPr>
              <a:t>The healthcare supply chain leads to treatment delays, shortages, and ineffective communication among stakeholders, compromising patient care. This project aims to establish an integrated communication system to streamline coordination and improve supply chain efficiency.</a:t>
            </a:r>
          </a:p>
        </p:txBody>
      </p:sp>
      <p:pic>
        <p:nvPicPr>
          <p:cNvPr id="7" name="Graphic 6" descr="Ambulance">
            <a:extLst>
              <a:ext uri="{FF2B5EF4-FFF2-40B4-BE49-F238E27FC236}">
                <a16:creationId xmlns:a16="http://schemas.microsoft.com/office/drawing/2014/main" id="{ECB577B5-13C8-EDDD-4BC8-0D90775C4F0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79814" y="1329879"/>
            <a:ext cx="4097657" cy="4097657"/>
          </a:xfrm>
          <a:prstGeom prst="rect">
            <a:avLst/>
          </a:prstGeom>
        </p:spPr>
      </p:pic>
    </p:spTree>
    <p:extLst>
      <p:ext uri="{BB962C8B-B14F-4D97-AF65-F5344CB8AC3E}">
        <p14:creationId xmlns:p14="http://schemas.microsoft.com/office/powerpoint/2010/main" val="106431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1F947-E5BB-CF33-28B9-DFFA55621AA7}"/>
              </a:ext>
            </a:extLst>
          </p:cNvPr>
          <p:cNvSpPr>
            <a:spLocks noGrp="1"/>
          </p:cNvSpPr>
          <p:nvPr>
            <p:ph type="title"/>
          </p:nvPr>
        </p:nvSpPr>
        <p:spPr/>
        <p:txBody>
          <a:bodyPr/>
          <a:lstStyle/>
          <a:p>
            <a:r>
              <a:rPr lang="en-US" b="1" dirty="0">
                <a:latin typeface="Times New Roman"/>
                <a:cs typeface="Times New Roman"/>
              </a:rPr>
              <a:t>Deliverables</a:t>
            </a:r>
          </a:p>
        </p:txBody>
      </p:sp>
      <p:sp>
        <p:nvSpPr>
          <p:cNvPr id="3" name="Content Placeholder 2">
            <a:extLst>
              <a:ext uri="{FF2B5EF4-FFF2-40B4-BE49-F238E27FC236}">
                <a16:creationId xmlns:a16="http://schemas.microsoft.com/office/drawing/2014/main" id="{2A95DB78-24E1-6FEE-3F86-E271F6A28D3E}"/>
              </a:ext>
            </a:extLst>
          </p:cNvPr>
          <p:cNvSpPr>
            <a:spLocks noGrp="1"/>
          </p:cNvSpPr>
          <p:nvPr>
            <p:ph idx="1"/>
          </p:nvPr>
        </p:nvSpPr>
        <p:spPr>
          <a:xfrm>
            <a:off x="1115568" y="2478024"/>
            <a:ext cx="10168128" cy="3038521"/>
          </a:xfrm>
        </p:spPr>
        <p:txBody>
          <a:bodyPr vert="horz" lIns="91440" tIns="45720" rIns="91440" bIns="45720" rtlCol="0" anchor="t">
            <a:noAutofit/>
          </a:bodyPr>
          <a:lstStyle/>
          <a:p>
            <a:pPr marL="0" indent="0">
              <a:buNone/>
            </a:pPr>
            <a:r>
              <a:rPr lang="en-US" sz="1800" b="1" dirty="0">
                <a:latin typeface="Times New Roman"/>
                <a:cs typeface="Times New Roman"/>
              </a:rPr>
              <a:t>The primary deliverables include advanced feature introduction:</a:t>
            </a:r>
          </a:p>
          <a:p>
            <a:r>
              <a:rPr lang="en-US" sz="1800" dirty="0">
                <a:latin typeface="Times New Roman"/>
                <a:cs typeface="Times New Roman"/>
              </a:rPr>
              <a:t>1 Network, 5 Enterprises, 10 Organizations, and 10 Roles</a:t>
            </a:r>
          </a:p>
          <a:p>
            <a:r>
              <a:rPr lang="en-US" sz="1800" dirty="0">
                <a:latin typeface="Times New Roman"/>
                <a:cs typeface="Times New Roman"/>
              </a:rPr>
              <a:t>A unified data management platform</a:t>
            </a:r>
          </a:p>
          <a:p>
            <a:r>
              <a:rPr lang="en-US" sz="1800" dirty="0">
                <a:latin typeface="Times New Roman"/>
                <a:cs typeface="Times New Roman"/>
              </a:rPr>
              <a:t>Real-time inventory tracking system</a:t>
            </a:r>
          </a:p>
          <a:p>
            <a:r>
              <a:rPr lang="en-US" sz="1800" dirty="0">
                <a:latin typeface="Times New Roman"/>
                <a:cs typeface="Times New Roman"/>
              </a:rPr>
              <a:t>Stakeholder collaboration framework</a:t>
            </a:r>
          </a:p>
          <a:p>
            <a:r>
              <a:rPr lang="en-US" sz="1800" dirty="0">
                <a:latin typeface="Times New Roman"/>
                <a:cs typeface="Times New Roman"/>
              </a:rPr>
              <a:t>Emergency response protocols</a:t>
            </a:r>
          </a:p>
          <a:p>
            <a:r>
              <a:rPr lang="en-US" sz="1800" dirty="0">
                <a:latin typeface="Times New Roman"/>
                <a:cs typeface="Times New Roman"/>
              </a:rPr>
              <a:t>Supply chain visibility dashboard</a:t>
            </a:r>
          </a:p>
          <a:p>
            <a:pPr marL="457200" lvl="1" indent="0">
              <a:buNone/>
            </a:pPr>
            <a:endParaRPr lang="en-US" sz="1800">
              <a:latin typeface="Times New Roman"/>
              <a:cs typeface="Times New Roman"/>
            </a:endParaRPr>
          </a:p>
          <a:p>
            <a:pPr marL="0" indent="0">
              <a:buNone/>
            </a:pPr>
            <a:r>
              <a:rPr lang="en-US" sz="1800" dirty="0">
                <a:latin typeface="Times New Roman"/>
                <a:cs typeface="Times New Roman"/>
              </a:rPr>
              <a:t>These solutions will enhance operational efficiency, reduce supply shortages, and ultimately improve patient care outcomes through better supply chain coordination.</a:t>
            </a:r>
          </a:p>
        </p:txBody>
      </p:sp>
    </p:spTree>
    <p:extLst>
      <p:ext uri="{BB962C8B-B14F-4D97-AF65-F5344CB8AC3E}">
        <p14:creationId xmlns:p14="http://schemas.microsoft.com/office/powerpoint/2010/main" val="17085917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C68BA-5EC4-BD0F-5FE5-7F360533581B}"/>
              </a:ext>
            </a:extLst>
          </p:cNvPr>
          <p:cNvSpPr>
            <a:spLocks noGrp="1"/>
          </p:cNvSpPr>
          <p:nvPr>
            <p:ph type="title"/>
          </p:nvPr>
        </p:nvSpPr>
        <p:spPr/>
        <p:txBody>
          <a:bodyPr/>
          <a:lstStyle/>
          <a:p>
            <a:r>
              <a:rPr lang="en-US" b="1" dirty="0">
                <a:latin typeface="Times New Roman"/>
                <a:cs typeface="Times New Roman"/>
              </a:rPr>
              <a:t>Stake Holder Contributions</a:t>
            </a:r>
          </a:p>
        </p:txBody>
      </p:sp>
      <p:sp>
        <p:nvSpPr>
          <p:cNvPr id="3" name="Content Placeholder 2">
            <a:extLst>
              <a:ext uri="{FF2B5EF4-FFF2-40B4-BE49-F238E27FC236}">
                <a16:creationId xmlns:a16="http://schemas.microsoft.com/office/drawing/2014/main" id="{58EBB8C8-1310-4ECE-FE32-B356081667A0}"/>
              </a:ext>
            </a:extLst>
          </p:cNvPr>
          <p:cNvSpPr>
            <a:spLocks noGrp="1"/>
          </p:cNvSpPr>
          <p:nvPr>
            <p:ph idx="1"/>
          </p:nvPr>
        </p:nvSpPr>
        <p:spPr>
          <a:xfrm>
            <a:off x="928755" y="2330540"/>
            <a:ext cx="10168128" cy="3694176"/>
          </a:xfrm>
        </p:spPr>
        <p:txBody>
          <a:bodyPr>
            <a:noAutofit/>
          </a:bodyPr>
          <a:lstStyle/>
          <a:p>
            <a:pPr marL="0" lvl="0" indent="0" algn="l" rtl="0">
              <a:spcBef>
                <a:spcPts val="1400"/>
              </a:spcBef>
              <a:spcAft>
                <a:spcPts val="0"/>
              </a:spcAft>
              <a:buNone/>
            </a:pPr>
            <a:r>
              <a:rPr lang="en-US" sz="1400" b="1">
                <a:solidFill>
                  <a:schemeClr val="dk1"/>
                </a:solidFill>
                <a:latin typeface="Times New Roman"/>
                <a:ea typeface="Times New Roman"/>
                <a:cs typeface="Times New Roman"/>
                <a:sym typeface="Times New Roman"/>
              </a:rPr>
              <a:t> 1. Hospital Management</a:t>
            </a:r>
          </a:p>
          <a:p>
            <a:pPr marL="457200" lvl="0" indent="-317500" algn="l" rtl="0">
              <a:spcBef>
                <a:spcPts val="1200"/>
              </a:spcBef>
              <a:spcAft>
                <a:spcPts val="0"/>
              </a:spcAft>
              <a:buClr>
                <a:schemeClr val="dk1"/>
              </a:buClr>
              <a:buSzPct val="100000"/>
              <a:buChar char="●"/>
            </a:pPr>
            <a:r>
              <a:rPr lang="en-US" sz="1400" b="1">
                <a:solidFill>
                  <a:schemeClr val="dk1"/>
                </a:solidFill>
                <a:latin typeface="Times New Roman"/>
                <a:ea typeface="Times New Roman"/>
                <a:cs typeface="Times New Roman"/>
                <a:sym typeface="Times New Roman"/>
              </a:rPr>
              <a:t>Patient Services:</a:t>
            </a:r>
            <a:r>
              <a:rPr lang="en-US" sz="1400">
                <a:solidFill>
                  <a:schemeClr val="dk1"/>
                </a:solidFill>
                <a:latin typeface="Times New Roman"/>
                <a:ea typeface="Times New Roman"/>
                <a:cs typeface="Times New Roman"/>
                <a:sym typeface="Times New Roman"/>
              </a:rPr>
              <a:t> Manage patient records, appointments, and healthcare history.</a:t>
            </a:r>
          </a:p>
          <a:p>
            <a:pPr marL="457200" lvl="0" indent="-317500" algn="l" rtl="0">
              <a:spcBef>
                <a:spcPts val="0"/>
              </a:spcBef>
              <a:spcAft>
                <a:spcPts val="0"/>
              </a:spcAft>
              <a:buClr>
                <a:schemeClr val="dk1"/>
              </a:buClr>
              <a:buSzPct val="100000"/>
              <a:buChar char="●"/>
            </a:pPr>
            <a:r>
              <a:rPr lang="en-US" sz="1400" b="1">
                <a:solidFill>
                  <a:schemeClr val="dk1"/>
                </a:solidFill>
                <a:latin typeface="Times New Roman"/>
                <a:ea typeface="Times New Roman"/>
                <a:cs typeface="Times New Roman"/>
                <a:sym typeface="Times New Roman"/>
              </a:rPr>
              <a:t>Doctor Interaction:</a:t>
            </a:r>
            <a:r>
              <a:rPr lang="en-US" sz="1400">
                <a:solidFill>
                  <a:schemeClr val="dk1"/>
                </a:solidFill>
                <a:latin typeface="Times New Roman"/>
                <a:ea typeface="Times New Roman"/>
                <a:cs typeface="Times New Roman"/>
                <a:sym typeface="Times New Roman"/>
              </a:rPr>
              <a:t> Facilitate patient-doctor consultations, prescriptions, and diagnoses.</a:t>
            </a:r>
          </a:p>
          <a:p>
            <a:pPr marL="457200" lvl="0" indent="-317500" algn="l" rtl="0">
              <a:spcBef>
                <a:spcPts val="0"/>
              </a:spcBef>
              <a:spcAft>
                <a:spcPts val="0"/>
              </a:spcAft>
              <a:buClr>
                <a:schemeClr val="dk1"/>
              </a:buClr>
              <a:buSzPct val="100000"/>
              <a:buChar char="●"/>
            </a:pPr>
            <a:r>
              <a:rPr lang="en-US" sz="1400" b="1">
                <a:solidFill>
                  <a:schemeClr val="dk1"/>
                </a:solidFill>
                <a:latin typeface="Times New Roman"/>
                <a:ea typeface="Times New Roman"/>
                <a:cs typeface="Times New Roman"/>
                <a:sym typeface="Times New Roman"/>
              </a:rPr>
              <a:t>Feedback Management:</a:t>
            </a:r>
            <a:r>
              <a:rPr lang="en-US" sz="1400">
                <a:solidFill>
                  <a:schemeClr val="dk1"/>
                </a:solidFill>
                <a:latin typeface="Times New Roman"/>
                <a:ea typeface="Times New Roman"/>
                <a:cs typeface="Times New Roman"/>
                <a:sym typeface="Times New Roman"/>
              </a:rPr>
              <a:t> Collect and analyze patient feedback for service improvement.</a:t>
            </a:r>
          </a:p>
          <a:p>
            <a:pPr marL="457200" lvl="0" indent="-317500" algn="l" rtl="0">
              <a:spcBef>
                <a:spcPts val="0"/>
              </a:spcBef>
              <a:spcAft>
                <a:spcPts val="0"/>
              </a:spcAft>
              <a:buClr>
                <a:schemeClr val="dk1"/>
              </a:buClr>
              <a:buSzPct val="100000"/>
              <a:buChar char="●"/>
            </a:pPr>
            <a:r>
              <a:rPr lang="en-US" sz="1400" b="1">
                <a:solidFill>
                  <a:schemeClr val="dk1"/>
                </a:solidFill>
                <a:latin typeface="Times New Roman"/>
                <a:ea typeface="Times New Roman"/>
                <a:cs typeface="Times New Roman"/>
                <a:sym typeface="Times New Roman"/>
              </a:rPr>
              <a:t>Healthcare Operations:</a:t>
            </a:r>
            <a:r>
              <a:rPr lang="en-US" sz="1400">
                <a:solidFill>
                  <a:schemeClr val="dk1"/>
                </a:solidFill>
                <a:latin typeface="Times New Roman"/>
                <a:ea typeface="Times New Roman"/>
                <a:cs typeface="Times New Roman"/>
                <a:sym typeface="Times New Roman"/>
              </a:rPr>
              <a:t> Oversee administrative tasks and service quality.</a:t>
            </a:r>
          </a:p>
          <a:p>
            <a:pPr marL="0" lvl="0" indent="0" algn="l" rtl="0">
              <a:spcBef>
                <a:spcPts val="1400"/>
              </a:spcBef>
              <a:spcAft>
                <a:spcPts val="0"/>
              </a:spcAft>
              <a:buClr>
                <a:schemeClr val="dk1"/>
              </a:buClr>
              <a:buSzPts val="275"/>
              <a:buFont typeface="Arial"/>
              <a:buNone/>
            </a:pPr>
            <a:r>
              <a:rPr lang="en-US" sz="1400" b="1">
                <a:solidFill>
                  <a:schemeClr val="dk1"/>
                </a:solidFill>
                <a:latin typeface="Times New Roman"/>
                <a:ea typeface="Times New Roman"/>
                <a:cs typeface="Times New Roman"/>
                <a:sym typeface="Times New Roman"/>
              </a:rPr>
              <a:t>2. Pharmacy</a:t>
            </a:r>
          </a:p>
          <a:p>
            <a:pPr marL="457200" lvl="0" indent="-317500" algn="l" rtl="0">
              <a:spcBef>
                <a:spcPts val="1200"/>
              </a:spcBef>
              <a:spcAft>
                <a:spcPts val="0"/>
              </a:spcAft>
              <a:buClr>
                <a:schemeClr val="dk1"/>
              </a:buClr>
              <a:buSzPct val="100000"/>
              <a:buChar char="●"/>
            </a:pPr>
            <a:r>
              <a:rPr lang="en-US" sz="1400" b="1">
                <a:solidFill>
                  <a:schemeClr val="dk1"/>
                </a:solidFill>
                <a:latin typeface="Times New Roman"/>
                <a:ea typeface="Times New Roman"/>
                <a:cs typeface="Times New Roman"/>
                <a:sym typeface="Times New Roman"/>
              </a:rPr>
              <a:t>Drug Inventory Management:</a:t>
            </a:r>
            <a:r>
              <a:rPr lang="en-US" sz="1400">
                <a:solidFill>
                  <a:schemeClr val="dk1"/>
                </a:solidFill>
                <a:latin typeface="Times New Roman"/>
                <a:ea typeface="Times New Roman"/>
                <a:cs typeface="Times New Roman"/>
                <a:sym typeface="Times New Roman"/>
              </a:rPr>
              <a:t> Track availability, storage, and sales of medications.</a:t>
            </a:r>
          </a:p>
          <a:p>
            <a:pPr marL="457200" lvl="0" indent="-317500" algn="l" rtl="0">
              <a:spcBef>
                <a:spcPts val="0"/>
              </a:spcBef>
              <a:spcAft>
                <a:spcPts val="0"/>
              </a:spcAft>
              <a:buClr>
                <a:schemeClr val="dk1"/>
              </a:buClr>
              <a:buSzPct val="100000"/>
              <a:buChar char="●"/>
            </a:pPr>
            <a:r>
              <a:rPr lang="en-US" sz="1400" b="1">
                <a:solidFill>
                  <a:schemeClr val="dk1"/>
                </a:solidFill>
                <a:latin typeface="Times New Roman"/>
                <a:ea typeface="Times New Roman"/>
                <a:cs typeface="Times New Roman"/>
                <a:sym typeface="Times New Roman"/>
              </a:rPr>
              <a:t>Prescription Handling:</a:t>
            </a:r>
            <a:r>
              <a:rPr lang="en-US" sz="1400">
                <a:solidFill>
                  <a:schemeClr val="dk1"/>
                </a:solidFill>
                <a:latin typeface="Times New Roman"/>
                <a:ea typeface="Times New Roman"/>
                <a:cs typeface="Times New Roman"/>
                <a:sym typeface="Times New Roman"/>
              </a:rPr>
              <a:t> Fulfill prescriptions provided by doctors within the system.</a:t>
            </a:r>
          </a:p>
          <a:p>
            <a:pPr marL="457200" lvl="0" indent="-317500" algn="l" rtl="0">
              <a:spcBef>
                <a:spcPts val="0"/>
              </a:spcBef>
              <a:spcAft>
                <a:spcPts val="0"/>
              </a:spcAft>
              <a:buClr>
                <a:schemeClr val="dk1"/>
              </a:buClr>
              <a:buSzPct val="100000"/>
              <a:buChar char="●"/>
            </a:pPr>
            <a:r>
              <a:rPr lang="en-US" sz="1400" b="1">
                <a:solidFill>
                  <a:schemeClr val="dk1"/>
                </a:solidFill>
                <a:latin typeface="Times New Roman"/>
                <a:ea typeface="Times New Roman"/>
                <a:cs typeface="Times New Roman"/>
                <a:sym typeface="Times New Roman"/>
              </a:rPr>
              <a:t>Customer Services:</a:t>
            </a:r>
            <a:r>
              <a:rPr lang="en-US" sz="1400">
                <a:solidFill>
                  <a:schemeClr val="dk1"/>
                </a:solidFill>
                <a:latin typeface="Times New Roman"/>
                <a:ea typeface="Times New Roman"/>
                <a:cs typeface="Times New Roman"/>
                <a:sym typeface="Times New Roman"/>
              </a:rPr>
              <a:t> Assist patients in obtaining medications and provide drug-related information.</a:t>
            </a:r>
          </a:p>
          <a:p>
            <a:pPr marL="457200" lvl="0" indent="-317500" algn="l" rtl="0">
              <a:spcBef>
                <a:spcPts val="0"/>
              </a:spcBef>
              <a:spcAft>
                <a:spcPts val="0"/>
              </a:spcAft>
              <a:buClr>
                <a:schemeClr val="dk1"/>
              </a:buClr>
              <a:buSzPct val="100000"/>
              <a:buChar char="●"/>
            </a:pPr>
            <a:r>
              <a:rPr lang="en-US" sz="1400" b="1">
                <a:solidFill>
                  <a:schemeClr val="dk1"/>
                </a:solidFill>
                <a:latin typeface="Times New Roman"/>
                <a:ea typeface="Times New Roman"/>
                <a:cs typeface="Times New Roman"/>
                <a:sym typeface="Times New Roman"/>
              </a:rPr>
              <a:t>Drug Requests:</a:t>
            </a:r>
            <a:r>
              <a:rPr lang="en-US" sz="1400">
                <a:solidFill>
                  <a:schemeClr val="dk1"/>
                </a:solidFill>
                <a:latin typeface="Times New Roman"/>
                <a:ea typeface="Times New Roman"/>
                <a:cs typeface="Times New Roman"/>
                <a:sym typeface="Times New Roman"/>
              </a:rPr>
              <a:t> Manage incoming requests from hospitals and patients.</a:t>
            </a:r>
          </a:p>
          <a:p>
            <a:pPr marL="0" lvl="0" indent="0" algn="l" rtl="0">
              <a:spcBef>
                <a:spcPts val="1400"/>
              </a:spcBef>
              <a:spcAft>
                <a:spcPts val="0"/>
              </a:spcAft>
              <a:buClr>
                <a:schemeClr val="dk1"/>
              </a:buClr>
              <a:buSzPts val="275"/>
              <a:buFont typeface="Arial"/>
              <a:buNone/>
            </a:pPr>
            <a:r>
              <a:rPr lang="en-US" sz="1400" b="1">
                <a:solidFill>
                  <a:schemeClr val="dk1"/>
                </a:solidFill>
                <a:latin typeface="Times New Roman"/>
                <a:ea typeface="Times New Roman"/>
                <a:cs typeface="Times New Roman"/>
                <a:sym typeface="Times New Roman"/>
              </a:rPr>
              <a:t>3. Laboratory (Lab Diagnostics)</a:t>
            </a:r>
          </a:p>
          <a:p>
            <a:pPr marL="457200" lvl="0" indent="-317500" algn="l" rtl="0">
              <a:spcBef>
                <a:spcPts val="1200"/>
              </a:spcBef>
              <a:spcAft>
                <a:spcPts val="0"/>
              </a:spcAft>
              <a:buClr>
                <a:schemeClr val="dk1"/>
              </a:buClr>
              <a:buSzPct val="100000"/>
              <a:buChar char="●"/>
            </a:pPr>
            <a:r>
              <a:rPr lang="en-US" sz="1400" b="1">
                <a:solidFill>
                  <a:schemeClr val="dk1"/>
                </a:solidFill>
                <a:latin typeface="Times New Roman"/>
                <a:ea typeface="Times New Roman"/>
                <a:cs typeface="Times New Roman"/>
                <a:sym typeface="Times New Roman"/>
              </a:rPr>
              <a:t>Lab Services:</a:t>
            </a:r>
            <a:r>
              <a:rPr lang="en-US" sz="1400">
                <a:solidFill>
                  <a:schemeClr val="dk1"/>
                </a:solidFill>
                <a:latin typeface="Times New Roman"/>
                <a:ea typeface="Times New Roman"/>
                <a:cs typeface="Times New Roman"/>
                <a:sym typeface="Times New Roman"/>
              </a:rPr>
              <a:t> Conduct medical tests and provide results for diagnosis.</a:t>
            </a:r>
          </a:p>
          <a:p>
            <a:pPr marL="457200" lvl="0" indent="-317500" algn="l" rtl="0">
              <a:spcBef>
                <a:spcPts val="0"/>
              </a:spcBef>
              <a:spcAft>
                <a:spcPts val="0"/>
              </a:spcAft>
              <a:buClr>
                <a:schemeClr val="dk1"/>
              </a:buClr>
              <a:buSzPct val="100000"/>
              <a:buChar char="●"/>
            </a:pPr>
            <a:r>
              <a:rPr lang="en-US" sz="1400" b="1">
                <a:solidFill>
                  <a:schemeClr val="dk1"/>
                </a:solidFill>
                <a:latin typeface="Times New Roman"/>
                <a:ea typeface="Times New Roman"/>
                <a:cs typeface="Times New Roman"/>
                <a:sym typeface="Times New Roman"/>
              </a:rPr>
              <a:t>Sample Management:</a:t>
            </a:r>
            <a:r>
              <a:rPr lang="en-US" sz="1400">
                <a:solidFill>
                  <a:schemeClr val="dk1"/>
                </a:solidFill>
                <a:latin typeface="Times New Roman"/>
                <a:ea typeface="Times New Roman"/>
                <a:cs typeface="Times New Roman"/>
                <a:sym typeface="Times New Roman"/>
              </a:rPr>
              <a:t> Ensure proper handling, storage, and processing of test samples.</a:t>
            </a:r>
          </a:p>
          <a:p>
            <a:pPr marL="457200" lvl="0" indent="-317500" algn="l" rtl="0">
              <a:spcBef>
                <a:spcPts val="0"/>
              </a:spcBef>
              <a:spcAft>
                <a:spcPts val="0"/>
              </a:spcAft>
              <a:buClr>
                <a:schemeClr val="dk1"/>
              </a:buClr>
              <a:buSzPct val="100000"/>
              <a:buChar char="●"/>
            </a:pPr>
            <a:r>
              <a:rPr lang="en-US" sz="1400" b="1">
                <a:solidFill>
                  <a:schemeClr val="dk1"/>
                </a:solidFill>
                <a:latin typeface="Times New Roman"/>
                <a:ea typeface="Times New Roman"/>
                <a:cs typeface="Times New Roman"/>
                <a:sym typeface="Times New Roman"/>
              </a:rPr>
              <a:t>Reporting:</a:t>
            </a:r>
            <a:r>
              <a:rPr lang="en-US" sz="1400">
                <a:solidFill>
                  <a:schemeClr val="dk1"/>
                </a:solidFill>
                <a:latin typeface="Times New Roman"/>
                <a:ea typeface="Times New Roman"/>
                <a:cs typeface="Times New Roman"/>
                <a:sym typeface="Times New Roman"/>
              </a:rPr>
              <a:t> Generate and share diagnostic reports with healthcare providers and patients.</a:t>
            </a:r>
          </a:p>
          <a:p>
            <a:pPr marL="0" lvl="0" indent="0" algn="l" rtl="0">
              <a:spcBef>
                <a:spcPts val="1200"/>
              </a:spcBef>
              <a:spcAft>
                <a:spcPts val="0"/>
              </a:spcAft>
              <a:buNone/>
            </a:pPr>
            <a:endParaRPr lang="en-US" sz="14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lang="en-US" sz="1400">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r>
              <a:rPr lang="en-US" sz="1400">
                <a:solidFill>
                  <a:schemeClr val="dk1"/>
                </a:solidFill>
                <a:latin typeface="Times New Roman"/>
                <a:ea typeface="Times New Roman"/>
                <a:cs typeface="Times New Roman"/>
                <a:sym typeface="Times New Roman"/>
              </a:rPr>
              <a:t>.</a:t>
            </a:r>
          </a:p>
          <a:p>
            <a:endParaRPr lang="en-US" sz="1400"/>
          </a:p>
        </p:txBody>
      </p:sp>
    </p:spTree>
    <p:extLst>
      <p:ext uri="{BB962C8B-B14F-4D97-AF65-F5344CB8AC3E}">
        <p14:creationId xmlns:p14="http://schemas.microsoft.com/office/powerpoint/2010/main" val="732890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4BA022-38D2-5647-46E2-1E80D66541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510E31-C452-8CFF-210B-415852068501}"/>
              </a:ext>
            </a:extLst>
          </p:cNvPr>
          <p:cNvSpPr>
            <a:spLocks noGrp="1"/>
          </p:cNvSpPr>
          <p:nvPr>
            <p:ph type="title"/>
          </p:nvPr>
        </p:nvSpPr>
        <p:spPr/>
        <p:txBody>
          <a:bodyPr/>
          <a:lstStyle/>
          <a:p>
            <a:r>
              <a:rPr lang="en-US" b="1" dirty="0">
                <a:latin typeface="Times New Roman"/>
                <a:cs typeface="Times New Roman"/>
              </a:rPr>
              <a:t>Stake Holder Contributions</a:t>
            </a:r>
          </a:p>
        </p:txBody>
      </p:sp>
      <p:sp>
        <p:nvSpPr>
          <p:cNvPr id="3" name="Content Placeholder 2">
            <a:extLst>
              <a:ext uri="{FF2B5EF4-FFF2-40B4-BE49-F238E27FC236}">
                <a16:creationId xmlns:a16="http://schemas.microsoft.com/office/drawing/2014/main" id="{5C329F21-C477-23CD-2DA5-293FE5927CA3}"/>
              </a:ext>
            </a:extLst>
          </p:cNvPr>
          <p:cNvSpPr>
            <a:spLocks noGrp="1"/>
          </p:cNvSpPr>
          <p:nvPr>
            <p:ph idx="1"/>
          </p:nvPr>
        </p:nvSpPr>
        <p:spPr>
          <a:xfrm>
            <a:off x="1011936" y="2006075"/>
            <a:ext cx="10168128" cy="4679860"/>
          </a:xfrm>
        </p:spPr>
        <p:txBody>
          <a:bodyPr vert="horz" lIns="91440" tIns="45720" rIns="91440" bIns="45720" rtlCol="0" anchor="t">
            <a:noAutofit/>
          </a:bodyPr>
          <a:lstStyle/>
          <a:p>
            <a:pPr marL="0" indent="0">
              <a:lnSpc>
                <a:spcPct val="100000"/>
              </a:lnSpc>
              <a:buNone/>
            </a:pPr>
            <a:r>
              <a:rPr lang="en-US" sz="1400" b="1">
                <a:latin typeface="Times New Roman" panose="02020603050405020304" pitchFamily="18" charset="0"/>
                <a:cs typeface="Times New Roman" panose="02020603050405020304" pitchFamily="18" charset="0"/>
              </a:rPr>
              <a:t>4. Blood Donation Organizations</a:t>
            </a:r>
            <a:endParaRPr lang="en-US" sz="1400">
              <a:latin typeface="Times New Roman" panose="02020603050405020304" pitchFamily="18" charset="0"/>
              <a:cs typeface="Times New Roman" panose="02020603050405020304" pitchFamily="18" charset="0"/>
            </a:endParaRPr>
          </a:p>
          <a:p>
            <a:pPr marL="742950" lvl="1" indent="-285750">
              <a:lnSpc>
                <a:spcPct val="100000"/>
              </a:lnSpc>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Collect blood donations from volunteers.</a:t>
            </a:r>
          </a:p>
          <a:p>
            <a:pPr marL="742950" lvl="1" indent="-285750">
              <a:lnSpc>
                <a:spcPct val="100000"/>
              </a:lnSpc>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Process and test blood to ensure safety.</a:t>
            </a:r>
          </a:p>
          <a:p>
            <a:pPr marL="742950" lvl="1" indent="-285750">
              <a:lnSpc>
                <a:spcPct val="100000"/>
              </a:lnSpc>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Store blood products under appropriate conditions.</a:t>
            </a:r>
          </a:p>
          <a:p>
            <a:pPr marL="742950" lvl="1" indent="-285750">
              <a:lnSpc>
                <a:spcPct val="100000"/>
              </a:lnSpc>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Distribute blood to hospitals and healthcare facilities as needed.</a:t>
            </a:r>
          </a:p>
          <a:p>
            <a:pPr marL="0" indent="0">
              <a:lnSpc>
                <a:spcPct val="100000"/>
              </a:lnSpc>
              <a:buNone/>
            </a:pPr>
            <a:r>
              <a:rPr lang="en-US" sz="1400" b="1">
                <a:latin typeface="Times New Roman" panose="02020603050405020304" pitchFamily="18" charset="0"/>
                <a:ea typeface="+mn-lt"/>
                <a:cs typeface="Times New Roman" panose="02020603050405020304" pitchFamily="18" charset="0"/>
              </a:rPr>
              <a:t>5.</a:t>
            </a:r>
            <a:r>
              <a:rPr lang="en-US" b="1"/>
              <a:t> </a:t>
            </a:r>
            <a:r>
              <a:rPr lang="en-US" sz="1400" b="1">
                <a:latin typeface="Times New Roman" panose="02020603050405020304" pitchFamily="18" charset="0"/>
                <a:cs typeface="Times New Roman" panose="02020603050405020304" pitchFamily="18" charset="0"/>
              </a:rPr>
              <a:t>Research Institutions:</a:t>
            </a:r>
            <a:endParaRPr lang="en-US" sz="1400">
              <a:latin typeface="Times New Roman" panose="02020603050405020304" pitchFamily="18" charset="0"/>
              <a:cs typeface="Times New Roman" panose="02020603050405020304" pitchFamily="18" charset="0"/>
            </a:endParaRPr>
          </a:p>
          <a:p>
            <a:pPr marL="742950" lvl="1" indent="-285750">
              <a:lnSpc>
                <a:spcPct val="100000"/>
              </a:lnSpc>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Collaborate with pharmaceutical companies to design and conduct clinical trials.</a:t>
            </a:r>
          </a:p>
          <a:p>
            <a:pPr marL="742950" lvl="1" indent="-285750">
              <a:lnSpc>
                <a:spcPct val="100000"/>
              </a:lnSpc>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Analyze clinical trial data.</a:t>
            </a:r>
          </a:p>
          <a:p>
            <a:pPr marL="742950" lvl="1" indent="-285750">
              <a:lnSpc>
                <a:spcPct val="100000"/>
              </a:lnSpc>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Contribute to research and development of new treatments.</a:t>
            </a:r>
          </a:p>
          <a:p>
            <a:pPr marL="742950" lvl="1" indent="-285750">
              <a:lnSpc>
                <a:spcPct val="100000"/>
              </a:lnSpc>
              <a:buFont typeface="Arial" panose="020B0604020202020204" pitchFamily="34" charset="0"/>
              <a:buChar char="•"/>
            </a:pPr>
            <a:endParaRPr lang="en-US" sz="1400" b="1">
              <a:latin typeface="Times New Roman" panose="02020603050405020304" pitchFamily="18" charset="0"/>
              <a:ea typeface="+mn-lt"/>
              <a:cs typeface="Times New Roman" panose="02020603050405020304" pitchFamily="18" charset="0"/>
            </a:endParaRPr>
          </a:p>
          <a:p>
            <a:pPr marL="0" indent="0">
              <a:lnSpc>
                <a:spcPct val="100000"/>
              </a:lnSpc>
              <a:buNone/>
            </a:pPr>
            <a:r>
              <a:rPr lang="en-US" sz="1400" b="1">
                <a:latin typeface="Times New Roman" panose="02020603050405020304" pitchFamily="18" charset="0"/>
                <a:ea typeface="+mn-lt"/>
                <a:cs typeface="Times New Roman" panose="02020603050405020304" pitchFamily="18" charset="0"/>
              </a:rPr>
              <a:t>6</a:t>
            </a:r>
            <a:r>
              <a:rPr lang="en-US" sz="1400" b="1" dirty="0">
                <a:latin typeface="Times New Roman" panose="02020603050405020304" pitchFamily="18" charset="0"/>
                <a:ea typeface="+mn-lt"/>
                <a:cs typeface="Times New Roman" panose="02020603050405020304" pitchFamily="18" charset="0"/>
              </a:rPr>
              <a:t>. Quality Management Team</a:t>
            </a:r>
            <a:endParaRPr lang="en-US" sz="1400" b="1">
              <a:latin typeface="Times New Roman" panose="02020603050405020304" pitchFamily="18" charset="0"/>
              <a:cs typeface="Times New Roman" panose="02020603050405020304" pitchFamily="18" charset="0"/>
            </a:endParaRPr>
          </a:p>
          <a:p>
            <a:pPr lvl="1">
              <a:lnSpc>
                <a:spcPct val="100000"/>
              </a:lnSpc>
            </a:pPr>
            <a:r>
              <a:rPr lang="en-US" sz="1400" dirty="0">
                <a:latin typeface="Times New Roman" panose="02020603050405020304" pitchFamily="18" charset="0"/>
                <a:ea typeface="+mn-lt"/>
                <a:cs typeface="Times New Roman" panose="02020603050405020304" pitchFamily="18" charset="0"/>
              </a:rPr>
              <a:t>Monitor and improve service quality</a:t>
            </a:r>
            <a:endParaRPr lang="en-US" sz="1400">
              <a:latin typeface="Times New Roman" panose="02020603050405020304" pitchFamily="18" charset="0"/>
              <a:cs typeface="Times New Roman" panose="02020603050405020304" pitchFamily="18" charset="0"/>
            </a:endParaRPr>
          </a:p>
          <a:p>
            <a:pPr lvl="1">
              <a:lnSpc>
                <a:spcPct val="100000"/>
              </a:lnSpc>
            </a:pPr>
            <a:r>
              <a:rPr lang="en-US" sz="1400" dirty="0">
                <a:latin typeface="Times New Roman" panose="02020603050405020304" pitchFamily="18" charset="0"/>
                <a:ea typeface="+mn-lt"/>
                <a:cs typeface="Times New Roman" panose="02020603050405020304" pitchFamily="18" charset="0"/>
              </a:rPr>
              <a:t>Analyze patient feedback and satisfaction metrics</a:t>
            </a:r>
            <a:endParaRPr lang="en-US" sz="1400">
              <a:latin typeface="Times New Roman" panose="02020603050405020304" pitchFamily="18" charset="0"/>
              <a:cs typeface="Times New Roman" panose="02020603050405020304" pitchFamily="18" charset="0"/>
            </a:endParaRPr>
          </a:p>
          <a:p>
            <a:pPr lvl="1">
              <a:lnSpc>
                <a:spcPct val="100000"/>
              </a:lnSpc>
            </a:pPr>
            <a:r>
              <a:rPr lang="en-US" sz="1400" dirty="0">
                <a:latin typeface="Times New Roman" panose="02020603050405020304" pitchFamily="18" charset="0"/>
                <a:ea typeface="+mn-lt"/>
                <a:cs typeface="Times New Roman" panose="02020603050405020304" pitchFamily="18" charset="0"/>
              </a:rPr>
              <a:t>Implement quality improvement initiatives</a:t>
            </a:r>
            <a:endParaRPr lang="en-US" sz="1400">
              <a:latin typeface="Times New Roman" panose="02020603050405020304" pitchFamily="18" charset="0"/>
              <a:cs typeface="Times New Roman" panose="02020603050405020304" pitchFamily="18" charset="0"/>
            </a:endParaRPr>
          </a:p>
          <a:p>
            <a:pPr lvl="1">
              <a:lnSpc>
                <a:spcPct val="100000"/>
              </a:lnSpc>
            </a:pPr>
            <a:r>
              <a:rPr lang="en-US" sz="1400" dirty="0">
                <a:latin typeface="Times New Roman" panose="02020603050405020304" pitchFamily="18" charset="0"/>
                <a:ea typeface="+mn-lt"/>
                <a:cs typeface="Times New Roman" panose="02020603050405020304" pitchFamily="18" charset="0"/>
              </a:rPr>
              <a:t>Ensure compliance with healthcare standards</a:t>
            </a:r>
            <a:endParaRPr lang="en-US" sz="1400">
              <a:latin typeface="Times New Roman" panose="02020603050405020304" pitchFamily="18" charset="0"/>
              <a:ea typeface="+mn-lt"/>
              <a:cs typeface="Times New Roman" panose="02020603050405020304" pitchFamily="18" charset="0"/>
            </a:endParaRPr>
          </a:p>
          <a:p>
            <a:pPr marL="457200" lvl="1" indent="0">
              <a:lnSpc>
                <a:spcPct val="100000"/>
              </a:lnSpc>
              <a:buNone/>
            </a:pPr>
            <a:endParaRPr lang="en-US" sz="1400">
              <a:latin typeface="Times New Roman" panose="02020603050405020304" pitchFamily="18" charset="0"/>
              <a:cs typeface="Times New Roman" panose="02020603050405020304" pitchFamily="18" charset="0"/>
            </a:endParaRPr>
          </a:p>
          <a:p>
            <a:pPr marL="0" indent="0">
              <a:lnSpc>
                <a:spcPct val="100000"/>
              </a:lnSpc>
              <a:buNone/>
            </a:pPr>
            <a:br>
              <a:rPr lang="en-US" sz="1400">
                <a:latin typeface="Times New Roman" panose="02020603050405020304" pitchFamily="18" charset="0"/>
                <a:cs typeface="Times New Roman" panose="02020603050405020304" pitchFamily="18" charset="0"/>
              </a:rPr>
            </a:br>
            <a:endParaRPr lang="en-US" sz="14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0287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CE9F0-CA65-D8F2-4E12-17793E74EACA}"/>
              </a:ext>
            </a:extLst>
          </p:cNvPr>
          <p:cNvSpPr>
            <a:spLocks noGrp="1"/>
          </p:cNvSpPr>
          <p:nvPr>
            <p:ph type="title"/>
          </p:nvPr>
        </p:nvSpPr>
        <p:spPr/>
        <p:txBody>
          <a:bodyPr>
            <a:normAutofit/>
          </a:bodyPr>
          <a:lstStyle/>
          <a:p>
            <a:r>
              <a:rPr lang="en-US" sz="3500" b="1" dirty="0">
                <a:latin typeface="Times New Roman"/>
                <a:ea typeface="+mj-lt"/>
                <a:cs typeface="+mj-lt"/>
              </a:rPr>
              <a:t>How each enterprise is essential to delivering the total value as outlined in our problem statement</a:t>
            </a:r>
            <a:endParaRPr lang="en-US" sz="3500" b="1" dirty="0">
              <a:latin typeface="Times New Roman"/>
              <a:cs typeface="Times New Roman"/>
            </a:endParaRPr>
          </a:p>
        </p:txBody>
      </p:sp>
      <p:sp>
        <p:nvSpPr>
          <p:cNvPr id="3" name="Content Placeholder 2">
            <a:extLst>
              <a:ext uri="{FF2B5EF4-FFF2-40B4-BE49-F238E27FC236}">
                <a16:creationId xmlns:a16="http://schemas.microsoft.com/office/drawing/2014/main" id="{6753ED86-AD00-975F-8EE9-7A1C3BD464D6}"/>
              </a:ext>
            </a:extLst>
          </p:cNvPr>
          <p:cNvSpPr>
            <a:spLocks noGrp="1"/>
          </p:cNvSpPr>
          <p:nvPr>
            <p:ph idx="1"/>
          </p:nvPr>
        </p:nvSpPr>
        <p:spPr>
          <a:xfrm>
            <a:off x="589935" y="2415221"/>
            <a:ext cx="5270090" cy="2638560"/>
          </a:xfrm>
        </p:spPr>
        <p:txBody>
          <a:bodyPr vert="horz" lIns="91440" tIns="45720" rIns="91440" bIns="45720" rtlCol="0" anchor="t">
            <a:noAutofit/>
          </a:bodyPr>
          <a:lstStyle/>
          <a:p>
            <a:r>
              <a:rPr lang="en-US" sz="1400" b="1">
                <a:latin typeface="Times New Roman"/>
                <a:cs typeface="Times New Roman"/>
              </a:rPr>
              <a:t>Pharmaceutical Manufacturer Enterprise</a:t>
            </a:r>
          </a:p>
          <a:p>
            <a:r>
              <a:rPr lang="en-US" sz="1400" dirty="0">
                <a:latin typeface="Times New Roman"/>
                <a:ea typeface="+mn-lt"/>
                <a:cs typeface="+mn-lt"/>
              </a:rPr>
              <a:t>Critical Value: Ensures reliable drug production and quality control</a:t>
            </a:r>
            <a:endParaRPr lang="en-US" sz="1400">
              <a:latin typeface="Times New Roman"/>
              <a:cs typeface="Times New Roman"/>
            </a:endParaRPr>
          </a:p>
          <a:p>
            <a:r>
              <a:rPr lang="en-US" sz="1400" dirty="0">
                <a:latin typeface="Times New Roman"/>
                <a:ea typeface="+mn-lt"/>
                <a:cs typeface="+mn-lt"/>
              </a:rPr>
              <a:t>Key Contributions:</a:t>
            </a:r>
            <a:endParaRPr lang="en-US" sz="1400" dirty="0">
              <a:latin typeface="Times New Roman"/>
              <a:cs typeface="Times New Roman"/>
            </a:endParaRPr>
          </a:p>
          <a:p>
            <a:pPr lvl="1"/>
            <a:r>
              <a:rPr lang="en-US" sz="1400" dirty="0">
                <a:latin typeface="Times New Roman"/>
                <a:ea typeface="+mn-lt"/>
                <a:cs typeface="+mn-lt"/>
              </a:rPr>
              <a:t>Manages drug production through </a:t>
            </a:r>
            <a:r>
              <a:rPr lang="en-US" sz="1400" dirty="0" err="1">
                <a:latin typeface="Times New Roman"/>
                <a:ea typeface="+mn-lt"/>
                <a:cs typeface="+mn-lt"/>
              </a:rPr>
              <a:t>DrugProductionOrganization</a:t>
            </a:r>
            <a:endParaRPr lang="en-US" sz="1400" dirty="0">
              <a:latin typeface="Times New Roman"/>
              <a:cs typeface="Times New Roman"/>
            </a:endParaRPr>
          </a:p>
          <a:p>
            <a:pPr lvl="1"/>
            <a:r>
              <a:rPr lang="en-US" sz="1400" dirty="0">
                <a:latin typeface="Times New Roman"/>
                <a:ea typeface="+mn-lt"/>
                <a:cs typeface="+mn-lt"/>
              </a:rPr>
              <a:t>Ensures medication safety via </a:t>
            </a:r>
            <a:r>
              <a:rPr lang="en-US" sz="1400" dirty="0" err="1">
                <a:latin typeface="Times New Roman"/>
                <a:ea typeface="+mn-lt"/>
                <a:cs typeface="+mn-lt"/>
              </a:rPr>
              <a:t>QualityControlAndAssuranceOrganization</a:t>
            </a:r>
            <a:endParaRPr lang="en-US" sz="1400" dirty="0">
              <a:latin typeface="Times New Roman"/>
              <a:cs typeface="Times New Roman"/>
            </a:endParaRPr>
          </a:p>
          <a:p>
            <a:pPr lvl="1"/>
            <a:r>
              <a:rPr lang="en-US" sz="1400" dirty="0">
                <a:latin typeface="Times New Roman"/>
                <a:ea typeface="+mn-lt"/>
                <a:cs typeface="+mn-lt"/>
              </a:rPr>
              <a:t>Responds to urgent supply needs with </a:t>
            </a:r>
            <a:r>
              <a:rPr lang="en-US" sz="1400" dirty="0" err="1">
                <a:latin typeface="Times New Roman"/>
                <a:ea typeface="+mn-lt"/>
                <a:cs typeface="+mn-lt"/>
              </a:rPr>
              <a:t>DrugAvailabilityNotificationRequest</a:t>
            </a:r>
            <a:endParaRPr lang="en-US" sz="1400" dirty="0">
              <a:latin typeface="Times New Roman"/>
              <a:cs typeface="Times New Roman"/>
            </a:endParaRPr>
          </a:p>
          <a:p>
            <a:pPr lvl="1"/>
            <a:r>
              <a:rPr lang="en-US" sz="1400" dirty="0">
                <a:latin typeface="Times New Roman"/>
                <a:ea typeface="+mn-lt"/>
                <a:cs typeface="+mn-lt"/>
              </a:rPr>
              <a:t>Maintains quality standards through rigorous testing protocols</a:t>
            </a:r>
            <a:endParaRPr lang="en-US" sz="1400" dirty="0">
              <a:latin typeface="Times New Roman"/>
              <a:cs typeface="Times New Roman"/>
            </a:endParaRPr>
          </a:p>
          <a:p>
            <a:pPr lvl="1"/>
            <a:r>
              <a:rPr lang="en-US" sz="1400" dirty="0">
                <a:latin typeface="Times New Roman"/>
                <a:cs typeface="Times New Roman"/>
              </a:rPr>
              <a:t>Logistics Company Enterprise</a:t>
            </a:r>
          </a:p>
        </p:txBody>
      </p:sp>
      <p:sp>
        <p:nvSpPr>
          <p:cNvPr id="4" name="Content Placeholder 2">
            <a:extLst>
              <a:ext uri="{FF2B5EF4-FFF2-40B4-BE49-F238E27FC236}">
                <a16:creationId xmlns:a16="http://schemas.microsoft.com/office/drawing/2014/main" id="{C1C19EA1-5C28-2808-7BE6-656548A5DB61}"/>
              </a:ext>
            </a:extLst>
          </p:cNvPr>
          <p:cNvSpPr txBox="1">
            <a:spLocks/>
          </p:cNvSpPr>
          <p:nvPr/>
        </p:nvSpPr>
        <p:spPr>
          <a:xfrm>
            <a:off x="6096000" y="2243502"/>
            <a:ext cx="5270090" cy="4442779"/>
          </a:xfrm>
          <a:prstGeom prst="rect">
            <a:avLst/>
          </a:prstGeom>
        </p:spPr>
        <p:txBody>
          <a:bodyPr vert="horz" lIns="91440" tIns="45720" rIns="91440" bIns="45720" rtlCol="0" anchor="t">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dirty="0">
                <a:latin typeface="Times New Roman"/>
                <a:cs typeface="Times New Roman"/>
              </a:rPr>
              <a:t>Logistics Company Enterprise</a:t>
            </a:r>
          </a:p>
          <a:p>
            <a:r>
              <a:rPr lang="en-US" sz="1200" dirty="0">
                <a:latin typeface="Times New Roman"/>
                <a:ea typeface="+mn-lt"/>
                <a:cs typeface="Times New Roman"/>
              </a:rPr>
              <a:t>Critical Value: Enables efficient distribution and inventory management</a:t>
            </a:r>
            <a:endParaRPr lang="en-US" dirty="0">
              <a:latin typeface="Times New Roman"/>
              <a:cs typeface="Times New Roman"/>
            </a:endParaRPr>
          </a:p>
          <a:p>
            <a:r>
              <a:rPr lang="en-US" sz="1200" dirty="0">
                <a:latin typeface="Times New Roman"/>
                <a:ea typeface="+mn-lt"/>
                <a:cs typeface="Times New Roman"/>
              </a:rPr>
              <a:t>Key Contributions:</a:t>
            </a:r>
          </a:p>
          <a:p>
            <a:pPr lvl="1"/>
            <a:r>
              <a:rPr lang="en-US" sz="1200" dirty="0">
                <a:latin typeface="Times New Roman"/>
                <a:ea typeface="+mn-lt"/>
                <a:cs typeface="Times New Roman"/>
              </a:rPr>
              <a:t>Coordinates medical supply transportation through </a:t>
            </a:r>
            <a:r>
              <a:rPr lang="en-US" sz="1200" dirty="0" err="1">
                <a:latin typeface="Times New Roman"/>
                <a:ea typeface="+mn-lt"/>
                <a:cs typeface="Times New Roman"/>
              </a:rPr>
              <a:t>TransportOrganization</a:t>
            </a:r>
            <a:endParaRPr lang="en-US" dirty="0">
              <a:latin typeface="Times New Roman"/>
              <a:cs typeface="Times New Roman"/>
            </a:endParaRPr>
          </a:p>
          <a:p>
            <a:pPr lvl="1"/>
            <a:r>
              <a:rPr lang="en-US" sz="1200" dirty="0">
                <a:latin typeface="Times New Roman"/>
                <a:ea typeface="+mn-lt"/>
                <a:cs typeface="Times New Roman"/>
              </a:rPr>
              <a:t>Optimizes inventory levels via </a:t>
            </a:r>
            <a:r>
              <a:rPr lang="en-US" sz="1200" dirty="0" err="1">
                <a:latin typeface="Times New Roman"/>
                <a:ea typeface="+mn-lt"/>
                <a:cs typeface="Times New Roman"/>
              </a:rPr>
              <a:t>InventoryManagementOrganisation</a:t>
            </a:r>
            <a:endParaRPr lang="en-US" dirty="0">
              <a:latin typeface="Times New Roman"/>
              <a:cs typeface="Times New Roman"/>
            </a:endParaRPr>
          </a:p>
          <a:p>
            <a:pPr lvl="1"/>
            <a:r>
              <a:rPr lang="en-US" sz="1200" dirty="0">
                <a:latin typeface="Times New Roman"/>
                <a:ea typeface="+mn-lt"/>
                <a:cs typeface="Times New Roman"/>
              </a:rPr>
              <a:t>Ensures timely delivery through </a:t>
            </a:r>
            <a:r>
              <a:rPr lang="en-US" sz="1200" dirty="0" err="1">
                <a:latin typeface="Times New Roman"/>
                <a:ea typeface="+mn-lt"/>
                <a:cs typeface="Times New Roman"/>
              </a:rPr>
              <a:t>TransportationCoordinationRequest</a:t>
            </a:r>
            <a:endParaRPr lang="en-US" dirty="0">
              <a:latin typeface="Times New Roman"/>
              <a:cs typeface="Times New Roman"/>
            </a:endParaRPr>
          </a:p>
          <a:p>
            <a:pPr lvl="1"/>
            <a:r>
              <a:rPr lang="en-US" sz="1200" dirty="0">
                <a:latin typeface="Times New Roman"/>
                <a:ea typeface="+mn-lt"/>
                <a:cs typeface="Times New Roman"/>
              </a:rPr>
              <a:t>Prevents stockouts through real-time inventory tracking</a:t>
            </a:r>
            <a:endParaRPr lang="en-US" dirty="0">
              <a:latin typeface="Times New Roman"/>
              <a:ea typeface="+mn-lt"/>
              <a:cs typeface="Times New Roman"/>
            </a:endParaRPr>
          </a:p>
          <a:p>
            <a:pPr marL="457200" lvl="1" indent="0">
              <a:buNone/>
            </a:pPr>
            <a:endParaRPr lang="en-US" sz="1400" b="1" dirty="0">
              <a:latin typeface="Times New Roman"/>
              <a:ea typeface="+mn-lt"/>
              <a:cs typeface="Times New Roman"/>
            </a:endParaRPr>
          </a:p>
          <a:p>
            <a:pPr marL="457200" lvl="1" indent="0">
              <a:buNone/>
            </a:pPr>
            <a:r>
              <a:rPr lang="en-US" sz="1400" b="1" dirty="0">
                <a:latin typeface="Times New Roman"/>
                <a:ea typeface="+mn-lt"/>
                <a:cs typeface="Times New Roman"/>
              </a:rPr>
              <a:t>Healthcare</a:t>
            </a:r>
            <a:r>
              <a:rPr lang="en-US" sz="1400" b="1" dirty="0">
                <a:latin typeface="Times New Roman"/>
                <a:cs typeface="Times New Roman"/>
              </a:rPr>
              <a:t> Enterprise</a:t>
            </a:r>
            <a:endParaRPr lang="en-US">
              <a:latin typeface="Times New Roman"/>
              <a:cs typeface="Times New Roman"/>
            </a:endParaRPr>
          </a:p>
          <a:p>
            <a:r>
              <a:rPr lang="en-US" sz="1200" dirty="0">
                <a:latin typeface="Times New Roman"/>
                <a:ea typeface="+mn-lt"/>
                <a:cs typeface="Times New Roman"/>
              </a:rPr>
              <a:t>Critical Value: Delivers direct patient care and manages medical resources</a:t>
            </a:r>
            <a:endParaRPr lang="en-US" dirty="0">
              <a:latin typeface="Times New Roman"/>
              <a:cs typeface="Times New Roman"/>
            </a:endParaRPr>
          </a:p>
          <a:p>
            <a:r>
              <a:rPr lang="en-US" sz="1200" dirty="0">
                <a:latin typeface="Times New Roman"/>
                <a:ea typeface="+mn-lt"/>
                <a:cs typeface="Times New Roman"/>
              </a:rPr>
              <a:t>Key Contributions:</a:t>
            </a:r>
            <a:endParaRPr lang="en-US" dirty="0">
              <a:latin typeface="Times New Roman"/>
              <a:cs typeface="Times New Roman"/>
            </a:endParaRPr>
          </a:p>
          <a:p>
            <a:pPr lvl="1"/>
            <a:r>
              <a:rPr lang="en-US" sz="1200" dirty="0">
                <a:latin typeface="Times New Roman"/>
                <a:ea typeface="+mn-lt"/>
                <a:cs typeface="Times New Roman"/>
              </a:rPr>
              <a:t>Coordinates patient care through </a:t>
            </a:r>
            <a:r>
              <a:rPr lang="en-US" sz="1200" dirty="0" err="1">
                <a:latin typeface="Times New Roman"/>
                <a:ea typeface="+mn-lt"/>
                <a:cs typeface="Times New Roman"/>
              </a:rPr>
              <a:t>HospitalAdministrationOrganization</a:t>
            </a:r>
            <a:endParaRPr lang="en-US" dirty="0">
              <a:latin typeface="Times New Roman"/>
              <a:cs typeface="Times New Roman"/>
            </a:endParaRPr>
          </a:p>
          <a:p>
            <a:pPr lvl="1"/>
            <a:r>
              <a:rPr lang="en-US" sz="1200" dirty="0">
                <a:latin typeface="Times New Roman"/>
                <a:ea typeface="+mn-lt"/>
                <a:cs typeface="Times New Roman"/>
              </a:rPr>
              <a:t>Manages clinical operations via </a:t>
            </a:r>
            <a:r>
              <a:rPr lang="en-US" sz="1200" dirty="0" err="1">
                <a:latin typeface="Times New Roman"/>
                <a:ea typeface="+mn-lt"/>
                <a:cs typeface="Times New Roman"/>
              </a:rPr>
              <a:t>ClinicalOrganization</a:t>
            </a:r>
            <a:endParaRPr lang="en-US" dirty="0">
              <a:latin typeface="Times New Roman"/>
              <a:cs typeface="Times New Roman"/>
            </a:endParaRPr>
          </a:p>
          <a:p>
            <a:pPr lvl="1"/>
            <a:r>
              <a:rPr lang="en-US" sz="1200" dirty="0">
                <a:latin typeface="Times New Roman"/>
                <a:ea typeface="+mn-lt"/>
                <a:cs typeface="Times New Roman"/>
              </a:rPr>
              <a:t>Initiates supply requests based on patient needs</a:t>
            </a:r>
          </a:p>
          <a:p>
            <a:pPr lvl="1"/>
            <a:r>
              <a:rPr lang="en-US" sz="1200" dirty="0">
                <a:latin typeface="Times New Roman"/>
                <a:ea typeface="+mn-lt"/>
                <a:cs typeface="Times New Roman"/>
              </a:rPr>
              <a:t>Provides critical feedback on drug efficacy</a:t>
            </a:r>
            <a:endParaRPr lang="en-US" dirty="0">
              <a:latin typeface="Times New Roman"/>
              <a:cs typeface="Times New Roman"/>
            </a:endParaRPr>
          </a:p>
          <a:p>
            <a:pPr marL="0" indent="0">
              <a:buNone/>
            </a:pPr>
            <a:br>
              <a:rPr lang="en-US" dirty="0"/>
            </a:br>
            <a:endParaRPr lang="en-US"/>
          </a:p>
        </p:txBody>
      </p:sp>
    </p:spTree>
    <p:extLst>
      <p:ext uri="{BB962C8B-B14F-4D97-AF65-F5344CB8AC3E}">
        <p14:creationId xmlns:p14="http://schemas.microsoft.com/office/powerpoint/2010/main" val="1817369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CE9F0-CA65-D8F2-4E12-17793E74EACA}"/>
              </a:ext>
            </a:extLst>
          </p:cNvPr>
          <p:cNvSpPr>
            <a:spLocks noGrp="1"/>
          </p:cNvSpPr>
          <p:nvPr>
            <p:ph type="title"/>
          </p:nvPr>
        </p:nvSpPr>
        <p:spPr/>
        <p:txBody>
          <a:bodyPr>
            <a:normAutofit/>
          </a:bodyPr>
          <a:lstStyle/>
          <a:p>
            <a:r>
              <a:rPr lang="en-US" sz="3500" b="1" dirty="0">
                <a:latin typeface="Times New Roman"/>
                <a:ea typeface="+mj-lt"/>
                <a:cs typeface="+mj-lt"/>
              </a:rPr>
              <a:t>How each enterprise is essential to delivering the total value as outlined in our problem statement</a:t>
            </a:r>
            <a:endParaRPr lang="en-US" sz="3500" b="1" dirty="0">
              <a:latin typeface="Times New Roman"/>
              <a:cs typeface="Times New Roman"/>
            </a:endParaRPr>
          </a:p>
        </p:txBody>
      </p:sp>
      <p:sp>
        <p:nvSpPr>
          <p:cNvPr id="6" name="Content Placeholder 2">
            <a:extLst>
              <a:ext uri="{FF2B5EF4-FFF2-40B4-BE49-F238E27FC236}">
                <a16:creationId xmlns:a16="http://schemas.microsoft.com/office/drawing/2014/main" id="{67C61E0C-C33C-20B6-F8A5-F23A7A405EA1}"/>
              </a:ext>
            </a:extLst>
          </p:cNvPr>
          <p:cNvSpPr txBox="1">
            <a:spLocks/>
          </p:cNvSpPr>
          <p:nvPr/>
        </p:nvSpPr>
        <p:spPr>
          <a:xfrm>
            <a:off x="470517" y="2182086"/>
            <a:ext cx="5892616" cy="3694176"/>
          </a:xfrm>
          <a:prstGeom prst="rect">
            <a:avLst/>
          </a:prstGeom>
        </p:spPr>
        <p:txBody>
          <a:bodyPr vert="horz" lIns="91440" tIns="45720" rIns="91440" bIns="45720" rtlCol="0" anchor="t">
            <a:noAutofit/>
          </a:bodyPr>
          <a:lstStyle>
            <a:defPPr>
              <a:defRPr lang="en-US"/>
            </a:defPPr>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r>
              <a:rPr lang="en-US" sz="1400" b="1" dirty="0">
                <a:latin typeface="Times New Roman"/>
                <a:cs typeface="Times New Roman"/>
              </a:rPr>
              <a:t>Blood Donation Enterprise</a:t>
            </a:r>
            <a:endParaRPr lang="en-US" b="1" dirty="0"/>
          </a:p>
          <a:p>
            <a:r>
              <a:rPr lang="en-US" sz="1400" dirty="0">
                <a:latin typeface="Times New Roman"/>
                <a:ea typeface="+mn-lt"/>
                <a:cs typeface="Times New Roman"/>
              </a:rPr>
              <a:t>Critical Value: Maintains vital blood supply chain management</a:t>
            </a:r>
            <a:endParaRPr lang="en-US" sz="1400" dirty="0">
              <a:latin typeface="Times New Roman"/>
              <a:cs typeface="Times New Roman"/>
            </a:endParaRPr>
          </a:p>
          <a:p>
            <a:r>
              <a:rPr lang="en-US" sz="1400" dirty="0">
                <a:latin typeface="Times New Roman"/>
                <a:ea typeface="+mn-lt"/>
                <a:cs typeface="Times New Roman"/>
              </a:rPr>
              <a:t>Key Contributions:</a:t>
            </a:r>
            <a:endParaRPr lang="en-US" sz="1400" dirty="0">
              <a:latin typeface="Times New Roman"/>
              <a:cs typeface="Times New Roman"/>
            </a:endParaRPr>
          </a:p>
          <a:p>
            <a:pPr lvl="1"/>
            <a:r>
              <a:rPr lang="en-US" sz="1400" dirty="0">
                <a:latin typeface="Times New Roman"/>
                <a:ea typeface="+mn-lt"/>
                <a:cs typeface="Times New Roman"/>
              </a:rPr>
              <a:t>Collects blood through </a:t>
            </a:r>
            <a:r>
              <a:rPr lang="en-US" sz="1400" dirty="0" err="1">
                <a:latin typeface="Times New Roman"/>
                <a:ea typeface="+mn-lt"/>
                <a:cs typeface="Times New Roman"/>
              </a:rPr>
              <a:t>BloodCollectionOrganization</a:t>
            </a:r>
            <a:endParaRPr lang="en-US" sz="1400" dirty="0">
              <a:latin typeface="Times New Roman"/>
              <a:cs typeface="Times New Roman"/>
            </a:endParaRPr>
          </a:p>
          <a:p>
            <a:pPr lvl="1"/>
            <a:r>
              <a:rPr lang="en-US" sz="1400" dirty="0">
                <a:latin typeface="Times New Roman"/>
                <a:ea typeface="+mn-lt"/>
                <a:cs typeface="Times New Roman"/>
              </a:rPr>
              <a:t>Processes and stores blood via </a:t>
            </a:r>
            <a:r>
              <a:rPr lang="en-US" sz="1400" dirty="0" err="1">
                <a:latin typeface="Times New Roman"/>
                <a:ea typeface="+mn-lt"/>
                <a:cs typeface="Times New Roman"/>
              </a:rPr>
              <a:t>BloodProcessingAndStorageOrganization</a:t>
            </a:r>
            <a:endParaRPr lang="en-US" sz="1400" dirty="0">
              <a:latin typeface="Times New Roman"/>
              <a:cs typeface="Times New Roman"/>
            </a:endParaRPr>
          </a:p>
          <a:p>
            <a:pPr lvl="1"/>
            <a:r>
              <a:rPr lang="en-US" sz="1400" dirty="0">
                <a:latin typeface="Times New Roman"/>
                <a:ea typeface="+mn-lt"/>
                <a:cs typeface="Times New Roman"/>
              </a:rPr>
              <a:t>Responds to urgent blood requests</a:t>
            </a:r>
            <a:endParaRPr lang="en-US" sz="1400">
              <a:latin typeface="Times New Roman"/>
              <a:cs typeface="Times New Roman"/>
            </a:endParaRPr>
          </a:p>
          <a:p>
            <a:pPr lvl="1"/>
            <a:r>
              <a:rPr lang="en-US" sz="1400" dirty="0">
                <a:latin typeface="Times New Roman"/>
                <a:ea typeface="+mn-lt"/>
                <a:cs typeface="Times New Roman"/>
              </a:rPr>
              <a:t>Ensures blood safety and availability</a:t>
            </a:r>
            <a:endParaRPr lang="en-US" dirty="0">
              <a:latin typeface="Avenir Next LT Pro"/>
              <a:ea typeface="+mn-lt"/>
              <a:cs typeface="Times New Roman"/>
            </a:endParaRPr>
          </a:p>
          <a:p>
            <a:pPr marL="457200" lvl="1" indent="0">
              <a:buNone/>
            </a:pPr>
            <a:endParaRPr lang="en-US" sz="1400" dirty="0">
              <a:latin typeface="Times New Roman"/>
              <a:ea typeface="+mn-lt"/>
              <a:cs typeface="Times New Roman"/>
            </a:endParaRPr>
          </a:p>
          <a:p>
            <a:pPr marL="457200" lvl="1" indent="0">
              <a:buNone/>
            </a:pPr>
            <a:endParaRPr lang="en-US" sz="1400" dirty="0">
              <a:latin typeface="Times New Roman"/>
              <a:ea typeface="+mn-lt"/>
              <a:cs typeface="Times New Roman"/>
            </a:endParaRPr>
          </a:p>
        </p:txBody>
      </p:sp>
      <p:sp>
        <p:nvSpPr>
          <p:cNvPr id="7" name="Content Placeholder 2">
            <a:extLst>
              <a:ext uri="{FF2B5EF4-FFF2-40B4-BE49-F238E27FC236}">
                <a16:creationId xmlns:a16="http://schemas.microsoft.com/office/drawing/2014/main" id="{5F070839-0361-25C7-6EF4-87B25C929E45}"/>
              </a:ext>
            </a:extLst>
          </p:cNvPr>
          <p:cNvSpPr txBox="1">
            <a:spLocks/>
          </p:cNvSpPr>
          <p:nvPr/>
        </p:nvSpPr>
        <p:spPr>
          <a:xfrm>
            <a:off x="6094292" y="2042564"/>
            <a:ext cx="5892616" cy="2792655"/>
          </a:xfrm>
          <a:prstGeom prst="rect">
            <a:avLst/>
          </a:prstGeom>
        </p:spPr>
        <p:txBody>
          <a:bodyPr vert="horz" lIns="91440" tIns="45720" rIns="91440" bIns="45720" rtlCol="0" anchor="t">
            <a:noAutofit/>
          </a:bodyPr>
          <a:lstStyle>
            <a:defPPr>
              <a:defRPr lang="en-US"/>
            </a:defPPr>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r>
              <a:rPr lang="en-US" sz="1400" b="1">
                <a:latin typeface="Times New Roman"/>
                <a:cs typeface="Times New Roman"/>
              </a:rPr>
              <a:t>Research and Development Enterprise</a:t>
            </a:r>
          </a:p>
          <a:p>
            <a:pPr>
              <a:buFont typeface="Arial"/>
            </a:pPr>
            <a:r>
              <a:rPr lang="en-US" sz="1400" dirty="0">
                <a:latin typeface="Times New Roman"/>
                <a:ea typeface="+mn-lt"/>
                <a:cs typeface="Times New Roman"/>
              </a:rPr>
              <a:t>Critical Value: Drives innovation and improvement in healthcare</a:t>
            </a:r>
            <a:endParaRPr lang="en-US" sz="1400" dirty="0">
              <a:latin typeface="Times New Roman"/>
              <a:cs typeface="Times New Roman"/>
            </a:endParaRPr>
          </a:p>
          <a:p>
            <a:pPr>
              <a:buFont typeface="Arial"/>
            </a:pPr>
            <a:r>
              <a:rPr lang="en-US" sz="1400" dirty="0">
                <a:latin typeface="Times New Roman"/>
                <a:ea typeface="+mn-lt"/>
                <a:cs typeface="Times New Roman"/>
              </a:rPr>
              <a:t>Key Contributions:</a:t>
            </a:r>
            <a:endParaRPr lang="en-US" sz="1400" dirty="0">
              <a:latin typeface="Times New Roman"/>
              <a:cs typeface="Times New Roman"/>
            </a:endParaRPr>
          </a:p>
          <a:p>
            <a:pPr marL="971550" lvl="1" indent="-285750">
              <a:buFont typeface="Arial"/>
            </a:pPr>
            <a:r>
              <a:rPr lang="en-US" sz="1400" dirty="0">
                <a:latin typeface="Times New Roman"/>
                <a:ea typeface="+mn-lt"/>
                <a:cs typeface="Times New Roman"/>
              </a:rPr>
              <a:t>Conducts research through </a:t>
            </a:r>
            <a:r>
              <a:rPr lang="en-US" sz="1400" err="1">
                <a:latin typeface="Times New Roman"/>
                <a:ea typeface="+mn-lt"/>
                <a:cs typeface="Times New Roman"/>
              </a:rPr>
              <a:t>ChemicalCompoundResearchOrganization</a:t>
            </a:r>
            <a:endParaRPr lang="en-US" sz="1400">
              <a:latin typeface="Times New Roman"/>
              <a:ea typeface="+mn-lt"/>
              <a:cs typeface="Times New Roman"/>
            </a:endParaRPr>
          </a:p>
          <a:p>
            <a:pPr marL="971550" lvl="1" indent="-285750">
              <a:buFont typeface="Arial"/>
            </a:pPr>
            <a:r>
              <a:rPr lang="en-US" sz="1400" dirty="0">
                <a:latin typeface="Times New Roman"/>
                <a:ea typeface="+mn-lt"/>
                <a:cs typeface="Times New Roman"/>
              </a:rPr>
              <a:t>Manages clinical trials via </a:t>
            </a:r>
            <a:r>
              <a:rPr lang="en-US" sz="1400" dirty="0" err="1">
                <a:latin typeface="Times New Roman"/>
                <a:ea typeface="+mn-lt"/>
                <a:cs typeface="Times New Roman"/>
              </a:rPr>
              <a:t>ClinicalTrialsManagementOrganization</a:t>
            </a:r>
            <a:endParaRPr lang="en-US" sz="1400">
              <a:latin typeface="Times New Roman"/>
              <a:cs typeface="Times New Roman"/>
            </a:endParaRPr>
          </a:p>
          <a:p>
            <a:pPr marL="971550" lvl="1" indent="-285750">
              <a:buFont typeface="Arial"/>
            </a:pPr>
            <a:r>
              <a:rPr lang="en-US" sz="1400" dirty="0">
                <a:latin typeface="Times New Roman"/>
                <a:ea typeface="+mn-lt"/>
                <a:cs typeface="Times New Roman"/>
              </a:rPr>
              <a:t>Develops new treatments and therapies</a:t>
            </a:r>
          </a:p>
          <a:p>
            <a:pPr marL="971550" lvl="1" indent="-285750">
              <a:buFont typeface="Arial"/>
            </a:pPr>
            <a:r>
              <a:rPr lang="en-US" sz="1400" dirty="0">
                <a:latin typeface="Times New Roman"/>
                <a:ea typeface="+mn-lt"/>
                <a:cs typeface="Times New Roman"/>
              </a:rPr>
              <a:t>Validates drug effectiveness through clinical studies</a:t>
            </a:r>
          </a:p>
          <a:p>
            <a:pPr marL="971550" lvl="1" indent="-285750">
              <a:buFont typeface="Arial"/>
              <a:buChar char="•"/>
            </a:pPr>
            <a:endParaRPr lang="en-US" sz="1400" dirty="0">
              <a:latin typeface="Times New Roman"/>
              <a:ea typeface="+mn-lt"/>
              <a:cs typeface="Times New Roman"/>
            </a:endParaRPr>
          </a:p>
        </p:txBody>
      </p:sp>
      <p:sp>
        <p:nvSpPr>
          <p:cNvPr id="8" name="TextBox 7">
            <a:extLst>
              <a:ext uri="{FF2B5EF4-FFF2-40B4-BE49-F238E27FC236}">
                <a16:creationId xmlns:a16="http://schemas.microsoft.com/office/drawing/2014/main" id="{FD8C3EE5-C4A9-092E-10E3-C88849A6F2EF}"/>
              </a:ext>
            </a:extLst>
          </p:cNvPr>
          <p:cNvSpPr txBox="1"/>
          <p:nvPr/>
        </p:nvSpPr>
        <p:spPr>
          <a:xfrm>
            <a:off x="1944710" y="4670738"/>
            <a:ext cx="7776694"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685800" lvl="1" algn="ctr"/>
            <a:r>
              <a:rPr lang="en-US" sz="1400" b="1" dirty="0">
                <a:latin typeface="Times New Roman"/>
                <a:cs typeface="Arial"/>
              </a:rPr>
              <a:t>Integration Benefits</a:t>
            </a:r>
            <a:r>
              <a:rPr lang="en-US" sz="1400" dirty="0">
                <a:latin typeface="Times New Roman"/>
                <a:cs typeface="Arial"/>
              </a:rPr>
              <a:t>​</a:t>
            </a:r>
            <a:endParaRPr lang="en-US" dirty="0"/>
          </a:p>
          <a:p>
            <a:pPr marL="228600" indent="-228600">
              <a:buFont typeface=""/>
              <a:buChar char="•"/>
            </a:pPr>
            <a:r>
              <a:rPr lang="en-US" sz="1400" dirty="0">
                <a:latin typeface="Times New Roman"/>
                <a:cs typeface="Arial"/>
              </a:rPr>
              <a:t>Real-time communication between enterprises​</a:t>
            </a:r>
          </a:p>
          <a:p>
            <a:pPr marL="228600" indent="-228600">
              <a:buFont typeface=""/>
              <a:buChar char="•"/>
            </a:pPr>
            <a:r>
              <a:rPr lang="en-US" sz="1400" dirty="0">
                <a:latin typeface="Times New Roman"/>
                <a:cs typeface="Arial"/>
              </a:rPr>
              <a:t>Streamlined workflow management​</a:t>
            </a:r>
          </a:p>
          <a:p>
            <a:pPr marL="228600" indent="-228600">
              <a:buFont typeface=""/>
              <a:buChar char="•"/>
            </a:pPr>
            <a:r>
              <a:rPr lang="en-US" sz="1400" dirty="0">
                <a:latin typeface="Times New Roman"/>
                <a:cs typeface="Arial"/>
              </a:rPr>
              <a:t>Enhanced patient care through coordinated efforts​</a:t>
            </a:r>
          </a:p>
          <a:p>
            <a:pPr marL="228600" indent="-228600">
              <a:buFont typeface=""/>
              <a:buChar char="•"/>
            </a:pPr>
            <a:r>
              <a:rPr lang="en-US" sz="1400" dirty="0">
                <a:latin typeface="Times New Roman"/>
                <a:cs typeface="Arial"/>
              </a:rPr>
              <a:t>Improved resource allocation and utilization​</a:t>
            </a:r>
          </a:p>
          <a:p>
            <a:pPr marL="228600" indent="-228600">
              <a:buFont typeface=""/>
              <a:buChar char="•"/>
            </a:pPr>
            <a:r>
              <a:rPr lang="en-US" sz="1400" dirty="0">
                <a:latin typeface="Times New Roman"/>
                <a:cs typeface="Arial"/>
              </a:rPr>
              <a:t>Reduced delays and inefficiencies​</a:t>
            </a:r>
          </a:p>
          <a:p>
            <a:pPr marL="228600" indent="-228600">
              <a:buFont typeface=""/>
              <a:buChar char="•"/>
            </a:pPr>
            <a:r>
              <a:rPr lang="en-US" sz="1400" dirty="0">
                <a:latin typeface="Times New Roman"/>
                <a:cs typeface="Arial"/>
              </a:rPr>
              <a:t>Better emergency response capabilities​</a:t>
            </a:r>
            <a:endParaRPr lang="en-US" sz="1400" dirty="0">
              <a:latin typeface="Times New Roman"/>
              <a:cs typeface="Segoe UI"/>
            </a:endParaRPr>
          </a:p>
        </p:txBody>
      </p:sp>
      <p:sp>
        <p:nvSpPr>
          <p:cNvPr id="9" name="TextBox 8">
            <a:extLst>
              <a:ext uri="{FF2B5EF4-FFF2-40B4-BE49-F238E27FC236}">
                <a16:creationId xmlns:a16="http://schemas.microsoft.com/office/drawing/2014/main" id="{F1D76F76-4F33-AA4A-2657-5B44AEDF7EB1}"/>
              </a:ext>
            </a:extLst>
          </p:cNvPr>
          <p:cNvSpPr txBox="1"/>
          <p:nvPr/>
        </p:nvSpPr>
        <p:spPr>
          <a:xfrm>
            <a:off x="2147" y="6334259"/>
            <a:ext cx="12402354"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b="1" dirty="0">
                <a:latin typeface="Times New Roman"/>
                <a:cs typeface="Segoe UI"/>
              </a:rPr>
              <a:t>This integrated approach ensures that each enterprise contributes its specialized expertise while working together to solve the complex challenges in healthcare supply chain management.​​</a:t>
            </a:r>
          </a:p>
          <a:p>
            <a:r>
              <a:rPr lang="en-US" sz="1400" b="1" dirty="0">
                <a:latin typeface="Times New Roman"/>
                <a:cs typeface="Segoe UI"/>
              </a:rPr>
              <a:t>​​</a:t>
            </a:r>
          </a:p>
        </p:txBody>
      </p:sp>
    </p:spTree>
    <p:extLst>
      <p:ext uri="{BB962C8B-B14F-4D97-AF65-F5344CB8AC3E}">
        <p14:creationId xmlns:p14="http://schemas.microsoft.com/office/powerpoint/2010/main" val="822462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7FB0-AFB0-0736-2597-D6F28EDA74E6}"/>
              </a:ext>
            </a:extLst>
          </p:cNvPr>
          <p:cNvSpPr>
            <a:spLocks noGrp="1"/>
          </p:cNvSpPr>
          <p:nvPr>
            <p:ph type="title"/>
          </p:nvPr>
        </p:nvSpPr>
        <p:spPr/>
        <p:txBody>
          <a:bodyPr/>
          <a:lstStyle/>
          <a:p>
            <a:r>
              <a:rPr lang="en-US" b="1" dirty="0">
                <a:latin typeface="Times New Roman"/>
                <a:cs typeface="Times New Roman"/>
              </a:rPr>
              <a:t>Design and Implementation Techniques</a:t>
            </a:r>
          </a:p>
        </p:txBody>
      </p:sp>
      <p:sp>
        <p:nvSpPr>
          <p:cNvPr id="3" name="Content Placeholder 2">
            <a:extLst>
              <a:ext uri="{FF2B5EF4-FFF2-40B4-BE49-F238E27FC236}">
                <a16:creationId xmlns:a16="http://schemas.microsoft.com/office/drawing/2014/main" id="{EA618CE2-ED9D-FD38-11F2-EA385F01D7A2}"/>
              </a:ext>
            </a:extLst>
          </p:cNvPr>
          <p:cNvSpPr>
            <a:spLocks noGrp="1"/>
          </p:cNvSpPr>
          <p:nvPr>
            <p:ph idx="1"/>
          </p:nvPr>
        </p:nvSpPr>
        <p:spPr>
          <a:xfrm>
            <a:off x="1115568" y="2478024"/>
            <a:ext cx="4842780" cy="3694176"/>
          </a:xfrm>
        </p:spPr>
        <p:txBody>
          <a:bodyPr vert="horz" lIns="91440" tIns="45720" rIns="91440" bIns="45720" rtlCol="0" anchor="t">
            <a:normAutofit/>
          </a:bodyPr>
          <a:lstStyle/>
          <a:p>
            <a:pPr marL="457200" lvl="1" indent="0">
              <a:buNone/>
            </a:pPr>
            <a:r>
              <a:rPr lang="en-US" sz="1400" b="1">
                <a:latin typeface="Times New Roman" panose="02020603050405020304" pitchFamily="18" charset="0"/>
                <a:cs typeface="Times New Roman" panose="02020603050405020304" pitchFamily="18" charset="0"/>
              </a:rPr>
              <a:t>1. Architectural Patterns</a:t>
            </a:r>
          </a:p>
          <a:p>
            <a:pPr marL="1200150" lvl="2" indent="-285750"/>
            <a:r>
              <a:rPr lang="en-US" sz="1400">
                <a:latin typeface="Times New Roman" panose="02020603050405020304" pitchFamily="18" charset="0"/>
                <a:cs typeface="Times New Roman" panose="02020603050405020304" pitchFamily="18" charset="0"/>
              </a:rPr>
              <a:t>Model-View-Controller (MVC)</a:t>
            </a:r>
          </a:p>
          <a:p>
            <a:pPr marL="1200150" lvl="2" indent="-285750"/>
            <a:r>
              <a:rPr lang="en-US" sz="1400">
                <a:latin typeface="Times New Roman" panose="02020603050405020304" pitchFamily="18" charset="0"/>
                <a:cs typeface="Times New Roman" panose="02020603050405020304" pitchFamily="18" charset="0"/>
              </a:rPr>
              <a:t>Model: Business logic in Organization and Enterprise classes</a:t>
            </a:r>
          </a:p>
          <a:p>
            <a:pPr marL="1200150" lvl="2" indent="-285750"/>
            <a:r>
              <a:rPr lang="en-US" sz="1400">
                <a:latin typeface="Times New Roman" panose="02020603050405020304" pitchFamily="18" charset="0"/>
                <a:cs typeface="Times New Roman" panose="02020603050405020304" pitchFamily="18" charset="0"/>
              </a:rPr>
              <a:t>View: User interface panels for each role</a:t>
            </a:r>
          </a:p>
          <a:p>
            <a:pPr marL="1200150" lvl="2" indent="-285750"/>
            <a:r>
              <a:rPr lang="en-US" sz="1400">
                <a:latin typeface="Times New Roman" panose="02020603050405020304" pitchFamily="18" charset="0"/>
                <a:cs typeface="Times New Roman" panose="02020603050405020304" pitchFamily="18" charset="0"/>
              </a:rPr>
              <a:t>Controller: Role-based workflow management</a:t>
            </a:r>
          </a:p>
          <a:p>
            <a:pPr marL="1200150" lvl="2" indent="-285750"/>
            <a:r>
              <a:rPr lang="en-US" sz="1400">
                <a:latin typeface="Times New Roman" panose="02020603050405020304" pitchFamily="18" charset="0"/>
                <a:cs typeface="Times New Roman" panose="02020603050405020304" pitchFamily="18" charset="0"/>
              </a:rPr>
              <a:t>Layered Architecture</a:t>
            </a:r>
          </a:p>
          <a:p>
            <a:pPr marL="1200150" lvl="2" indent="-285750"/>
            <a:r>
              <a:rPr lang="en-US" sz="1400">
                <a:latin typeface="Times New Roman" panose="02020603050405020304" pitchFamily="18" charset="0"/>
                <a:cs typeface="Times New Roman" panose="02020603050405020304" pitchFamily="18" charset="0"/>
              </a:rPr>
              <a:t>Presentation Layer: User interfaces</a:t>
            </a:r>
          </a:p>
          <a:p>
            <a:pPr marL="1200150" lvl="2" indent="-285750"/>
            <a:r>
              <a:rPr lang="en-US" sz="1400">
                <a:latin typeface="Times New Roman" panose="02020603050405020304" pitchFamily="18" charset="0"/>
                <a:cs typeface="Times New Roman" panose="02020603050405020304" pitchFamily="18" charset="0"/>
              </a:rPr>
              <a:t>Business Layer: Work request processing</a:t>
            </a:r>
          </a:p>
          <a:p>
            <a:pPr marL="1200150" lvl="2" indent="-285750"/>
            <a:r>
              <a:rPr lang="en-US" sz="1400">
                <a:latin typeface="Times New Roman" panose="02020603050405020304" pitchFamily="18" charset="0"/>
                <a:cs typeface="Times New Roman" panose="02020603050405020304" pitchFamily="18" charset="0"/>
              </a:rPr>
              <a:t>Data Layer: Directory management</a:t>
            </a:r>
          </a:p>
          <a:p>
            <a:endParaRPr lang="en-US"/>
          </a:p>
        </p:txBody>
      </p:sp>
      <p:sp>
        <p:nvSpPr>
          <p:cNvPr id="4" name="Content Placeholder 2">
            <a:extLst>
              <a:ext uri="{FF2B5EF4-FFF2-40B4-BE49-F238E27FC236}">
                <a16:creationId xmlns:a16="http://schemas.microsoft.com/office/drawing/2014/main" id="{102315F1-1EDB-9140-6D37-44638EFD96BB}"/>
              </a:ext>
            </a:extLst>
          </p:cNvPr>
          <p:cNvSpPr txBox="1">
            <a:spLocks/>
          </p:cNvSpPr>
          <p:nvPr/>
        </p:nvSpPr>
        <p:spPr>
          <a:xfrm>
            <a:off x="5879297" y="2099777"/>
            <a:ext cx="5604780" cy="3694176"/>
          </a:xfrm>
          <a:prstGeom prst="rect">
            <a:avLst/>
          </a:prstGeom>
        </p:spPr>
        <p:txBody>
          <a:bodyPr vert="horz" lIns="91440" tIns="45720" rIns="91440" bIns="45720" rtlCol="0" anchor="t">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a:latin typeface="Times New Roman" panose="02020603050405020304" pitchFamily="18" charset="0"/>
                <a:cs typeface="Times New Roman" panose="02020603050405020304" pitchFamily="18" charset="0"/>
              </a:rPr>
              <a:t>2. Design Patterns Implemented</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Creational Patterns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Singleton Pattern (</a:t>
            </a:r>
            <a:r>
              <a:rPr lang="en-US" sz="1400" err="1">
                <a:latin typeface="Times New Roman" panose="02020603050405020304" pitchFamily="18" charset="0"/>
                <a:cs typeface="Times New Roman" panose="02020603050405020304" pitchFamily="18" charset="0"/>
              </a:rPr>
              <a:t>EcoSystem</a:t>
            </a:r>
            <a:r>
              <a:rPr lang="en-US" sz="1400">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Factory Method (Organization creation)</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Builder Pattern (</a:t>
            </a:r>
            <a:r>
              <a:rPr lang="en-US" sz="1400" err="1">
                <a:latin typeface="Times New Roman" panose="02020603050405020304" pitchFamily="18" charset="0"/>
                <a:cs typeface="Times New Roman" panose="02020603050405020304" pitchFamily="18" charset="0"/>
              </a:rPr>
              <a:t>WorkRequest</a:t>
            </a:r>
            <a:r>
              <a:rPr lang="en-US" sz="1400">
                <a:latin typeface="Times New Roman" panose="02020603050405020304" pitchFamily="18" charset="0"/>
                <a:cs typeface="Times New Roman" panose="02020603050405020304" pitchFamily="18" charset="0"/>
              </a:rPr>
              <a:t> construction)</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Adapter (Role implementations)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Behavioral Patterns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Observer (Status updates)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Strategy (Request handling)</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Template Method (</a:t>
            </a:r>
            <a:r>
              <a:rPr lang="en-US" sz="1400" err="1">
                <a:latin typeface="Times New Roman" panose="02020603050405020304" pitchFamily="18" charset="0"/>
                <a:cs typeface="Times New Roman" panose="02020603050405020304" pitchFamily="18" charset="0"/>
              </a:rPr>
              <a:t>WorkRequest</a:t>
            </a:r>
            <a:r>
              <a:rPr lang="en-US" sz="1400">
                <a:latin typeface="Times New Roman" panose="02020603050405020304" pitchFamily="18" charset="0"/>
                <a:cs typeface="Times New Roman" panose="02020603050405020304" pitchFamily="18" charset="0"/>
              </a:rPr>
              <a:t> processing)</a:t>
            </a:r>
          </a:p>
        </p:txBody>
      </p:sp>
    </p:spTree>
    <p:extLst>
      <p:ext uri="{BB962C8B-B14F-4D97-AF65-F5344CB8AC3E}">
        <p14:creationId xmlns:p14="http://schemas.microsoft.com/office/powerpoint/2010/main" val="3431689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7FB0-AFB0-0736-2597-D6F28EDA74E6}"/>
              </a:ext>
            </a:extLst>
          </p:cNvPr>
          <p:cNvSpPr>
            <a:spLocks noGrp="1"/>
          </p:cNvSpPr>
          <p:nvPr>
            <p:ph type="title"/>
          </p:nvPr>
        </p:nvSpPr>
        <p:spPr/>
        <p:txBody>
          <a:bodyPr/>
          <a:lstStyle/>
          <a:p>
            <a:r>
              <a:rPr lang="en-US" b="1" dirty="0">
                <a:latin typeface="Times New Roman"/>
                <a:cs typeface="Times New Roman"/>
              </a:rPr>
              <a:t>Design and Implementation Techniques</a:t>
            </a:r>
          </a:p>
        </p:txBody>
      </p:sp>
      <p:sp>
        <p:nvSpPr>
          <p:cNvPr id="3" name="Content Placeholder 2">
            <a:extLst>
              <a:ext uri="{FF2B5EF4-FFF2-40B4-BE49-F238E27FC236}">
                <a16:creationId xmlns:a16="http://schemas.microsoft.com/office/drawing/2014/main" id="{EA618CE2-ED9D-FD38-11F2-EA385F01D7A2}"/>
              </a:ext>
            </a:extLst>
          </p:cNvPr>
          <p:cNvSpPr>
            <a:spLocks noGrp="1"/>
          </p:cNvSpPr>
          <p:nvPr>
            <p:ph idx="1"/>
          </p:nvPr>
        </p:nvSpPr>
        <p:spPr>
          <a:xfrm>
            <a:off x="1115568" y="2360037"/>
            <a:ext cx="4842780" cy="3694176"/>
          </a:xfrm>
        </p:spPr>
        <p:txBody>
          <a:bodyPr vert="horz" lIns="91440" tIns="45720" rIns="91440" bIns="45720" rtlCol="0" anchor="t">
            <a:noAutofit/>
          </a:bodyPr>
          <a:lstStyle/>
          <a:p>
            <a:pPr marL="0" indent="0">
              <a:buNone/>
            </a:pPr>
            <a:r>
              <a:rPr lang="en-US" sz="1400" b="1">
                <a:latin typeface="Times New Roman" panose="02020603050405020304" pitchFamily="18" charset="0"/>
                <a:cs typeface="Times New Roman" panose="02020603050405020304" pitchFamily="18" charset="0"/>
              </a:rPr>
              <a:t>3. Object-Oriented Principles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Encapsulation</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Private attributes with public getters/setters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Protected internal operations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Data validation within classes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Inheritance</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Abstract base classes (Organization, Role, </a:t>
            </a:r>
            <a:r>
              <a:rPr lang="en-US" sz="1400" err="1">
                <a:latin typeface="Times New Roman" panose="02020603050405020304" pitchFamily="18" charset="0"/>
                <a:cs typeface="Times New Roman" panose="02020603050405020304" pitchFamily="18" charset="0"/>
              </a:rPr>
              <a:t>WorkRequest</a:t>
            </a:r>
            <a:r>
              <a:rPr lang="en-US" sz="1400">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Polymorphism</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Role-specific implementations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Request type variations</a:t>
            </a:r>
          </a:p>
          <a:p>
            <a:endParaRPr lang="en-US" sz="1400">
              <a:latin typeface="Times New Roman" panose="02020603050405020304" pitchFamily="18" charset="0"/>
              <a:cs typeface="Times New Roman" panose="02020603050405020304" pitchFamily="18" charset="0"/>
            </a:endParaRPr>
          </a:p>
        </p:txBody>
      </p:sp>
      <p:sp>
        <p:nvSpPr>
          <p:cNvPr id="4" name="Content Placeholder 2">
            <a:extLst>
              <a:ext uri="{FF2B5EF4-FFF2-40B4-BE49-F238E27FC236}">
                <a16:creationId xmlns:a16="http://schemas.microsoft.com/office/drawing/2014/main" id="{102315F1-1EDB-9140-6D37-44638EFD96BB}"/>
              </a:ext>
            </a:extLst>
          </p:cNvPr>
          <p:cNvSpPr txBox="1">
            <a:spLocks/>
          </p:cNvSpPr>
          <p:nvPr/>
        </p:nvSpPr>
        <p:spPr>
          <a:xfrm>
            <a:off x="5958348" y="2360037"/>
            <a:ext cx="5604780" cy="3694176"/>
          </a:xfrm>
          <a:prstGeom prst="rect">
            <a:avLst/>
          </a:prstGeom>
        </p:spPr>
        <p:txBody>
          <a:bodyPr vert="horz" lIns="91440" tIns="45720" rIns="91440" bIns="45720" rtlCol="0" anchor="t">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b="1">
                <a:latin typeface="Times New Roman" panose="02020603050405020304" pitchFamily="18" charset="0"/>
                <a:cs typeface="Times New Roman" panose="02020603050405020304" pitchFamily="18" charset="0"/>
              </a:rPr>
              <a:t>4. Implementation Techniques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Security</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Role-based access control</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Password hashing</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Session management</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Data Management</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Directory structures</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Data validation</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Error Handling</a:t>
            </a:r>
          </a:p>
          <a:p>
            <a:pPr>
              <a:buFont typeface="Arial" panose="020B0604020202020204" pitchFamily="34" charset="0"/>
              <a:buChar char="•"/>
            </a:pPr>
            <a:r>
              <a:rPr lang="en-US" sz="1400">
                <a:latin typeface="Times New Roman" panose="02020603050405020304" pitchFamily="18" charset="0"/>
                <a:cs typeface="Times New Roman" panose="02020603050405020304" pitchFamily="18" charset="0"/>
              </a:rPr>
              <a:t>Request validation</a:t>
            </a:r>
          </a:p>
        </p:txBody>
      </p:sp>
    </p:spTree>
    <p:extLst>
      <p:ext uri="{BB962C8B-B14F-4D97-AF65-F5344CB8AC3E}">
        <p14:creationId xmlns:p14="http://schemas.microsoft.com/office/powerpoint/2010/main" val="3756832314"/>
      </p:ext>
    </p:extLst>
  </p:cSld>
  <p:clrMapOvr>
    <a:masterClrMapping/>
  </p:clrMapOvr>
</p:sld>
</file>

<file path=ppt/theme/theme1.xml><?xml version="1.0" encoding="utf-8"?>
<a:theme xmlns:a="http://schemas.openxmlformats.org/drawingml/2006/main" name="AccentBoxVTI">
  <a:themeElements>
    <a:clrScheme name="AnalogousFromLightSeedRightStep">
      <a:dk1>
        <a:srgbClr val="000000"/>
      </a:dk1>
      <a:lt1>
        <a:srgbClr val="FFFFFF"/>
      </a:lt1>
      <a:dk2>
        <a:srgbClr val="243641"/>
      </a:dk2>
      <a:lt2>
        <a:srgbClr val="E2E7E8"/>
      </a:lt2>
      <a:accent1>
        <a:srgbClr val="C4988C"/>
      </a:accent1>
      <a:accent2>
        <a:srgbClr val="B8A17A"/>
      </a:accent2>
      <a:accent3>
        <a:srgbClr val="A4A67B"/>
      </a:accent3>
      <a:accent4>
        <a:srgbClr val="90AA70"/>
      </a:accent4>
      <a:accent5>
        <a:srgbClr val="85AC7F"/>
      </a:accent5>
      <a:accent6>
        <a:srgbClr val="74B086"/>
      </a:accent6>
      <a:hlink>
        <a:srgbClr val="5B8B97"/>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17</Slides>
  <Notes>3</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AccentBoxVTI</vt:lpstr>
      <vt:lpstr>INFO 5100</vt:lpstr>
      <vt:lpstr>Problem Statement</vt:lpstr>
      <vt:lpstr>Deliverables</vt:lpstr>
      <vt:lpstr>Stake Holder Contributions</vt:lpstr>
      <vt:lpstr>Stake Holder Contributions</vt:lpstr>
      <vt:lpstr>How each enterprise is essential to delivering the total value as outlined in our problem statement</vt:lpstr>
      <vt:lpstr>How each enterprise is essential to delivering the total value as outlined in our problem statement</vt:lpstr>
      <vt:lpstr>Design and Implementation Techniques</vt:lpstr>
      <vt:lpstr>Design and Implementation Techniques</vt:lpstr>
      <vt:lpstr>Design and Implementation Techniques</vt:lpstr>
      <vt:lpstr>UML</vt:lpstr>
      <vt:lpstr>High-Level Component Diagram</vt:lpstr>
      <vt:lpstr>PowerPoint Presentation</vt:lpstr>
      <vt:lpstr>Use Case Diagram </vt:lpstr>
      <vt:lpstr>Individual Contributions</vt:lpstr>
      <vt:lpstr>Conclusion and Future Scope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Varun Teja Kalakoti</dc:creator>
  <cp:revision>279</cp:revision>
  <dcterms:created xsi:type="dcterms:W3CDTF">2024-12-08T21:53:22Z</dcterms:created>
  <dcterms:modified xsi:type="dcterms:W3CDTF">2024-12-09T04:50:16Z</dcterms:modified>
</cp:coreProperties>
</file>